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86" r:id="rId1"/>
  </p:sldMasterIdLst>
  <p:notesMasterIdLst>
    <p:notesMasterId r:id="rId15"/>
  </p:notesMasterIdLst>
  <p:handoutMasterIdLst>
    <p:handoutMasterId r:id="rId16"/>
  </p:handoutMasterIdLst>
  <p:sldIdLst>
    <p:sldId id="373" r:id="rId2"/>
    <p:sldId id="374" r:id="rId3"/>
    <p:sldId id="376" r:id="rId4"/>
    <p:sldId id="377" r:id="rId5"/>
    <p:sldId id="378" r:id="rId6"/>
    <p:sldId id="380" r:id="rId7"/>
    <p:sldId id="381" r:id="rId8"/>
    <p:sldId id="386" r:id="rId9"/>
    <p:sldId id="389" r:id="rId10"/>
    <p:sldId id="388" r:id="rId11"/>
    <p:sldId id="387" r:id="rId12"/>
    <p:sldId id="391" r:id="rId13"/>
    <p:sldId id="384" r:id="rId14"/>
  </p:sldIdLst>
  <p:sldSz cx="12192000" cy="6858000"/>
  <p:notesSz cx="6797675" cy="9926638"/>
  <p:embeddedFontLs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</p:embeddedFontLst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Times New Roman" pitchFamily="18" charset="0"/>
      </a:defRPr>
    </a:lvl9pPr>
  </p:defaultTextStyle>
  <p:extLst>
    <p:ext uri="{521415D9-36F7-43E2-AB2F-B90AF26B5E84}">
      <p14:sectionLst xmlns:p14="http://schemas.microsoft.com/office/powerpoint/2010/main">
        <p14:section name="Sezione predefinita" id="{A961AEC8-A6E4-4452-AB4F-104445B21901}">
          <p14:sldIdLst>
            <p14:sldId id="373"/>
            <p14:sldId id="374"/>
            <p14:sldId id="376"/>
            <p14:sldId id="377"/>
            <p14:sldId id="378"/>
            <p14:sldId id="380"/>
            <p14:sldId id="381"/>
            <p14:sldId id="386"/>
            <p14:sldId id="389"/>
            <p14:sldId id="388"/>
            <p14:sldId id="387"/>
            <p14:sldId id="391"/>
            <p14:sldId id="384"/>
          </p14:sldIdLst>
        </p14:section>
        <p14:section name="Sezione senza titolo" id="{A98670A9-04EC-40FC-95EA-93AB2D441DC0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4848"/>
    <a:srgbClr val="757070"/>
    <a:srgbClr val="C0504D"/>
    <a:srgbClr val="989AA0"/>
    <a:srgbClr val="0000FF"/>
    <a:srgbClr val="FFFFFF"/>
    <a:srgbClr val="0033CC"/>
    <a:srgbClr val="333333"/>
    <a:srgbClr val="5376A1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essuno stile, nessuna griglia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307" autoAdjust="0"/>
    <p:restoredTop sz="92209" autoAdjust="0"/>
  </p:normalViewPr>
  <p:slideViewPr>
    <p:cSldViewPr>
      <p:cViewPr varScale="1">
        <p:scale>
          <a:sx n="107" d="100"/>
          <a:sy n="107" d="100"/>
        </p:scale>
        <p:origin x="120" y="1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64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>
            <a:lvl1pPr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94" y="1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>
            <a:lvl1pPr algn="r"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b" anchorCtr="0" compatLnSpc="1">
            <a:prstTxWarp prst="textNoShape">
              <a:avLst/>
            </a:prstTxWarp>
          </a:bodyPr>
          <a:lstStyle>
            <a:lvl1pPr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9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94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b" anchorCtr="0" compatLnSpc="1">
            <a:prstTxWarp prst="textNoShape">
              <a:avLst/>
            </a:prstTxWarp>
          </a:bodyPr>
          <a:lstStyle>
            <a:lvl1pPr algn="r"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612C7958-2C3E-429E-8B0A-B71110CE39C6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4609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>
            <a:lvl1pPr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0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94" y="1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>
            <a:lvl1pPr algn="r"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" y="744538"/>
            <a:ext cx="6615113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0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984" y="4714653"/>
            <a:ext cx="5437228" cy="4466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Fare clic per modificare gli stili del testo dello schema</a:t>
            </a:r>
          </a:p>
          <a:p>
            <a:pPr lvl="1"/>
            <a:r>
              <a:rPr lang="en-US" noProof="0"/>
              <a:t>Secondo livello</a:t>
            </a:r>
          </a:p>
          <a:p>
            <a:pPr lvl="2"/>
            <a:r>
              <a:rPr lang="en-US" noProof="0"/>
              <a:t>Terzo livello</a:t>
            </a:r>
          </a:p>
          <a:p>
            <a:pPr lvl="3"/>
            <a:r>
              <a:rPr lang="en-US" noProof="0"/>
              <a:t>Quarto livello</a:t>
            </a:r>
          </a:p>
          <a:p>
            <a:pPr lvl="4"/>
            <a:r>
              <a:rPr lang="en-US" noProof="0"/>
              <a:t>Quinto livello</a:t>
            </a:r>
          </a:p>
        </p:txBody>
      </p:sp>
      <p:sp>
        <p:nvSpPr>
          <p:cNvPr id="160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b" anchorCtr="0" compatLnSpc="1">
            <a:prstTxWarp prst="textNoShape">
              <a:avLst/>
            </a:prstTxWarp>
          </a:bodyPr>
          <a:lstStyle>
            <a:lvl1pPr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0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94" y="9429305"/>
            <a:ext cx="2945862" cy="49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997" tIns="45999" rIns="91997" bIns="45999" numCol="1" anchor="b" anchorCtr="0" compatLnSpc="1">
            <a:prstTxWarp prst="textNoShape">
              <a:avLst/>
            </a:prstTxWarp>
          </a:bodyPr>
          <a:lstStyle>
            <a:lvl1pPr algn="r" defTabSz="920735">
              <a:defRPr sz="1200">
                <a:latin typeface="Arial" pitchFamily="34" charset="0"/>
                <a:cs typeface="+mn-cs"/>
              </a:defRPr>
            </a:lvl1pPr>
          </a:lstStyle>
          <a:p>
            <a:pPr>
              <a:defRPr/>
            </a:pPr>
            <a:fld id="{3D094680-745A-48A5-94A2-36C6D2A216E5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4314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696"/>
            <a:fld id="{DCB918C2-3E1D-4BE6-9762-47ED43E75007}" type="slidenum">
              <a:rPr lang="en-US" smtClean="0">
                <a:cs typeface="Times New Roman" pitchFamily="18" charset="0"/>
              </a:rPr>
              <a:pPr defTabSz="920696"/>
              <a:t>1</a:t>
            </a:fld>
            <a:endParaRPr lang="en-US">
              <a:cs typeface="Times New Roman" pitchFamily="18" charset="0"/>
            </a:endParaRPr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075" y="744538"/>
            <a:ext cx="6615113" cy="3722687"/>
          </a:xfrm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8506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59496" y="1056788"/>
            <a:ext cx="9144000" cy="2387600"/>
          </a:xfrm>
        </p:spPr>
        <p:txBody>
          <a:bodyPr anchor="b"/>
          <a:lstStyle>
            <a:lvl1pPr algn="ctr">
              <a:defRPr sz="4800"/>
            </a:lvl1pPr>
          </a:lstStyle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11" name="Rectangle 6"/>
          <p:cNvSpPr/>
          <p:nvPr userDrawn="1"/>
        </p:nvSpPr>
        <p:spPr>
          <a:xfrm>
            <a:off x="12001499" y="0"/>
            <a:ext cx="190501" cy="1371600"/>
          </a:xfrm>
          <a:prstGeom prst="rect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7"/>
          <p:cNvSpPr/>
          <p:nvPr userDrawn="1"/>
        </p:nvSpPr>
        <p:spPr>
          <a:xfrm>
            <a:off x="12001499" y="1371600"/>
            <a:ext cx="190501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413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lide B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07368" y="404664"/>
            <a:ext cx="11377264" cy="1214016"/>
          </a:xfrm>
        </p:spPr>
        <p:txBody>
          <a:bodyPr/>
          <a:lstStyle>
            <a:lvl1pPr>
              <a:defRPr sz="4800">
                <a:latin typeface="+mj-lt"/>
              </a:defRPr>
            </a:lvl1pPr>
          </a:lstStyle>
          <a:p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 hasCustomPrompt="1"/>
          </p:nvPr>
        </p:nvSpPr>
        <p:spPr>
          <a:xfrm>
            <a:off x="838200" y="1700808"/>
            <a:ext cx="10515600" cy="4351338"/>
          </a:xfrm>
        </p:spPr>
        <p:txBody>
          <a:bodyPr/>
          <a:lstStyle>
            <a:lvl1pPr algn="l">
              <a:defRPr lang="it-IT" sz="28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1pPr>
            <a:lvl6pPr marL="895350" indent="-273050">
              <a:buFont typeface="Arial" panose="020B0604020202020204" pitchFamily="34" charset="0"/>
              <a:buChar char="•"/>
              <a:defRPr lang="it-IT" sz="24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6pPr>
            <a:lvl7pPr marL="1347788" indent="-266700">
              <a:defRPr lang="it-IT" sz="20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7pPr>
            <a:lvl8pPr marL="1700213" indent="-268288">
              <a:defRPr lang="it-IT" sz="18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8pPr>
            <a:lvl9pPr marL="1976438" indent="-184150">
              <a:defRPr lang="it-IT" sz="1600" b="0" kern="1200" spc="-5" noProof="0" dirty="0">
                <a:solidFill>
                  <a:srgbClr val="727272"/>
                </a:solidFill>
                <a:latin typeface="Arial"/>
                <a:ea typeface="+mn-ea"/>
                <a:cs typeface="Arial"/>
              </a:defRPr>
            </a:lvl9pPr>
          </a:lstStyle>
          <a:p>
            <a:pPr lvl="0"/>
            <a:r>
              <a:rPr lang="it-IT" dirty="0"/>
              <a:t>Modifica gli stili del testo dello schema</a:t>
            </a:r>
          </a:p>
          <a:p>
            <a:pPr lvl="5"/>
            <a:r>
              <a:rPr lang="it-IT" dirty="0"/>
              <a:t>Secondo livello</a:t>
            </a:r>
          </a:p>
          <a:p>
            <a:pPr lvl="6"/>
            <a:r>
              <a:rPr lang="it-IT" dirty="0"/>
              <a:t>Terzo livello</a:t>
            </a:r>
          </a:p>
          <a:p>
            <a:pPr lvl="7"/>
            <a:r>
              <a:rPr lang="it-IT" dirty="0"/>
              <a:t>Quarto livello</a:t>
            </a:r>
          </a:p>
          <a:p>
            <a:pPr lvl="8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838200" y="6356350"/>
            <a:ext cx="10515600" cy="365125"/>
          </a:xfrm>
        </p:spPr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  <p:sp>
        <p:nvSpPr>
          <p:cNvPr id="8" name="Rectangle 6"/>
          <p:cNvSpPr/>
          <p:nvPr userDrawn="1"/>
        </p:nvSpPr>
        <p:spPr>
          <a:xfrm>
            <a:off x="12002641" y="4797152"/>
            <a:ext cx="189360" cy="2065611"/>
          </a:xfrm>
          <a:prstGeom prst="rect">
            <a:avLst/>
          </a:prstGeom>
          <a:solidFill>
            <a:srgbClr val="C0504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7"/>
          <p:cNvSpPr/>
          <p:nvPr userDrawn="1"/>
        </p:nvSpPr>
        <p:spPr>
          <a:xfrm>
            <a:off x="12002642" y="0"/>
            <a:ext cx="189360" cy="479715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7403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it-IT" dirty="0"/>
              <a:t>Fare clic per modificare lo stile del titolo</a:t>
            </a:r>
            <a:endParaRPr lang="en-US" dirty="0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dirty="0"/>
              <a:t>Modifica gli stili del testo dello schema</a:t>
            </a:r>
          </a:p>
          <a:p>
            <a:pPr lvl="4"/>
            <a:r>
              <a:rPr lang="it-IT" dirty="0"/>
              <a:t>Secondo livello</a:t>
            </a:r>
          </a:p>
          <a:p>
            <a:pPr lvl="5"/>
            <a:r>
              <a:rPr lang="it-IT" dirty="0"/>
              <a:t>Terzo livello</a:t>
            </a: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838200" y="6356350"/>
            <a:ext cx="1051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12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8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b="1" kern="1200" cap="none" spc="-60" baseline="0" noProof="0" dirty="0">
          <a:solidFill>
            <a:srgbClr val="C0504D"/>
          </a:solidFill>
          <a:latin typeface="+mj-lt"/>
          <a:ea typeface="+mj-ea"/>
          <a:cs typeface="+mj-cs"/>
        </a:defRPr>
      </a:lvl1pPr>
    </p:titleStyle>
    <p:bodyStyle>
      <a:lvl1pPr marL="268288" indent="-268288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800" b="0" kern="1200" spc="-5" noProof="0" dirty="0">
          <a:solidFill>
            <a:srgbClr val="727272"/>
          </a:solidFill>
          <a:latin typeface="Arial"/>
          <a:ea typeface="+mn-ea"/>
          <a:cs typeface="Arial"/>
        </a:defRPr>
      </a:lvl1pPr>
      <a:lvl2pPr marL="342900" indent="-342900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800" b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342900" indent="-342900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800" b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342900" indent="-342900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800" b="0" kern="1200" noProof="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342900" indent="285750" algn="just" defTabSz="914400" rtl="0" eaLnBrk="1" latinLnBrk="0" hangingPunct="1">
        <a:lnSpc>
          <a:spcPct val="90000"/>
        </a:lnSpc>
        <a:spcBef>
          <a:spcPct val="20000"/>
        </a:spcBef>
        <a:spcAft>
          <a:spcPts val="600"/>
        </a:spcAft>
        <a:buClr>
          <a:srgbClr val="C0504D"/>
        </a:buClr>
        <a:buFont typeface="Arial" panose="020B0604020202020204" pitchFamily="34" charset="0"/>
        <a:buChar char="•"/>
        <a:defRPr lang="it-IT" sz="2400" b="0" kern="1200" spc="-5" noProof="0" dirty="0" smtClean="0">
          <a:solidFill>
            <a:srgbClr val="727272"/>
          </a:solidFill>
          <a:latin typeface="Arial"/>
          <a:ea typeface="+mn-ea"/>
          <a:cs typeface="Arial"/>
        </a:defRPr>
      </a:lvl5pPr>
      <a:lvl6pPr marL="1163638" indent="-268288" algn="l" defTabSz="914400" rtl="0" eaLnBrk="1" latinLnBrk="0" hangingPunct="1">
        <a:lnSpc>
          <a:spcPct val="90000"/>
        </a:lnSpc>
        <a:spcBef>
          <a:spcPts val="500"/>
        </a:spcBef>
        <a:buClr>
          <a:srgbClr val="C0504D"/>
        </a:buClr>
        <a:buFont typeface="Arial" panose="020B0604020202020204" pitchFamily="34" charset="0"/>
        <a:buChar char="•"/>
        <a:defRPr lang="it-IT" sz="2000" b="0" kern="1200" spc="-5" noProof="0" dirty="0">
          <a:solidFill>
            <a:srgbClr val="727272"/>
          </a:solidFill>
          <a:latin typeface="Arial"/>
          <a:ea typeface="+mn-ea"/>
          <a:cs typeface="Arial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504D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C00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47528" y="1772816"/>
            <a:ext cx="8136904" cy="1595512"/>
          </a:xfrm>
        </p:spPr>
        <p:txBody>
          <a:bodyPr/>
          <a:lstStyle/>
          <a:p>
            <a:r>
              <a:rPr lang="it-IT" dirty="0"/>
              <a:t>Diagramma di Flusso</a:t>
            </a:r>
            <a:endParaRPr lang="it-IT" dirty="0">
              <a:latin typeface="+mj-lt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6888088" y="4193862"/>
            <a:ext cx="4727848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>
              <a:spcBef>
                <a:spcPct val="50000"/>
              </a:spcBef>
            </a:pPr>
            <a:r>
              <a:rPr lang="it-IT" sz="2400" dirty="0"/>
              <a:t>Costantino Grana</a:t>
            </a:r>
            <a:br>
              <a:rPr lang="it-IT" sz="2400" dirty="0"/>
            </a:br>
            <a:r>
              <a:rPr lang="it-IT" sz="2400" dirty="0"/>
              <a:t>costantino.grana@unimore.it</a:t>
            </a:r>
          </a:p>
          <a:p>
            <a:pPr algn="r">
              <a:spcBef>
                <a:spcPct val="50000"/>
              </a:spcBef>
            </a:pPr>
            <a:endParaRPr lang="it-IT" sz="2400" baseline="30000" dirty="0">
              <a:latin typeface="+mn-lt"/>
            </a:endParaRPr>
          </a:p>
          <a:p>
            <a:pPr algn="r">
              <a:spcBef>
                <a:spcPct val="50000"/>
              </a:spcBef>
            </a:pPr>
            <a:r>
              <a:rPr lang="it-IT" sz="2400" dirty="0"/>
              <a:t>Federico Bolelli</a:t>
            </a:r>
            <a:br>
              <a:rPr lang="it-IT" sz="2400" dirty="0"/>
            </a:br>
            <a:r>
              <a:rPr lang="it-IT" sz="2400" dirty="0"/>
              <a:t>federico.bolelli@unimore.it</a:t>
            </a:r>
            <a:endParaRPr lang="it-IT" sz="2400" baseline="30000" dirty="0"/>
          </a:p>
          <a:p>
            <a:pPr algn="r">
              <a:spcBef>
                <a:spcPct val="50000"/>
              </a:spcBef>
            </a:pPr>
            <a:endParaRPr lang="it-IT" sz="2400" baseline="30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23512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1F6116-6532-4BB3-93EF-0E27F34FB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Modellare la Ripetizione</a:t>
            </a:r>
          </a:p>
        </p:txBody>
      </p:sp>
      <p:sp>
        <p:nvSpPr>
          <p:cNvPr id="6" name="Segnaposto contenuto 5">
            <a:extLst>
              <a:ext uri="{FF2B5EF4-FFF2-40B4-BE49-F238E27FC236}">
                <a16:creationId xmlns:a16="http://schemas.microsoft.com/office/drawing/2014/main" id="{D2A40406-E78A-41F7-B690-D928E5EED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968" y="1521128"/>
            <a:ext cx="10515600" cy="4351338"/>
          </a:xfrm>
        </p:spPr>
        <p:txBody>
          <a:bodyPr/>
          <a:lstStyle/>
          <a:p>
            <a:r>
              <a:rPr lang="it-IT" dirty="0"/>
              <a:t>Il concetto di ripetizione richiede di contare il numero di volte in cui le istruzioni sono state ripetute, in modo tale da potersi fermare (interrompere la ripetizione) quando necessario.</a:t>
            </a:r>
          </a:p>
          <a:p>
            <a:r>
              <a:rPr lang="it-IT" dirty="0"/>
              <a:t>Contare significa: </a:t>
            </a:r>
          </a:p>
          <a:p>
            <a:pPr lvl="4"/>
            <a:r>
              <a:rPr lang="it-IT" dirty="0"/>
              <a:t>definire uno stato iniziale, ad esempio i </a:t>
            </a:r>
            <a:r>
              <a:rPr lang="it-IT" dirty="0">
                <a:sym typeface="Wingdings" panose="05000000000000000000" pitchFamily="2" charset="2"/>
              </a:rPr>
              <a:t></a:t>
            </a:r>
            <a:r>
              <a:rPr lang="it-IT" dirty="0"/>
              <a:t> 0 (questa fase è chiamata in informatica fase di </a:t>
            </a:r>
            <a:r>
              <a:rPr lang="it-IT" b="1" dirty="0"/>
              <a:t>inizializzazione</a:t>
            </a:r>
            <a:r>
              <a:rPr lang="it-IT" dirty="0"/>
              <a:t>) </a:t>
            </a:r>
          </a:p>
          <a:p>
            <a:pPr lvl="4"/>
            <a:r>
              <a:rPr lang="it-IT" dirty="0"/>
              <a:t>cambiare lo stato dopo aver ripetuto le istruzioni, ad esempio i </a:t>
            </a:r>
            <a:r>
              <a:rPr lang="it-IT" dirty="0">
                <a:sym typeface="Wingdings" panose="05000000000000000000" pitchFamily="2" charset="2"/>
              </a:rPr>
              <a:t> i + 1 (questa fase è chiamata in informatica fase di </a:t>
            </a:r>
            <a:r>
              <a:rPr lang="it-IT" b="1" dirty="0">
                <a:sym typeface="Wingdings" panose="05000000000000000000" pitchFamily="2" charset="2"/>
              </a:rPr>
              <a:t>aggiornamento</a:t>
            </a:r>
            <a:r>
              <a:rPr lang="it-IT" dirty="0">
                <a:sym typeface="Wingdings" panose="05000000000000000000" pitchFamily="2" charset="2"/>
              </a:rPr>
              <a:t>);</a:t>
            </a:r>
            <a:r>
              <a:rPr lang="it-IT" dirty="0"/>
              <a:t> 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6B80370-451B-45C3-8C6E-D82927F92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10146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1F6116-6532-4BB3-93EF-0E27F34FB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404664"/>
            <a:ext cx="11377264" cy="1214016"/>
          </a:xfrm>
        </p:spPr>
        <p:txBody>
          <a:bodyPr/>
          <a:lstStyle/>
          <a:p>
            <a:r>
              <a:rPr lang="it-IT" dirty="0"/>
              <a:t>Come Modellare la Ripetizione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6B80370-451B-45C3-8C6E-D82927F92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  <p:grpSp>
        <p:nvGrpSpPr>
          <p:cNvPr id="102" name="Gruppo 101">
            <a:extLst>
              <a:ext uri="{FF2B5EF4-FFF2-40B4-BE49-F238E27FC236}">
                <a16:creationId xmlns:a16="http://schemas.microsoft.com/office/drawing/2014/main" id="{04B17C51-D7F9-4002-8E11-93FD59DB34B0}"/>
              </a:ext>
            </a:extLst>
          </p:cNvPr>
          <p:cNvGrpSpPr/>
          <p:nvPr/>
        </p:nvGrpSpPr>
        <p:grpSpPr>
          <a:xfrm>
            <a:off x="7176120" y="701429"/>
            <a:ext cx="3259027" cy="5539050"/>
            <a:chOff x="4449544" y="1277493"/>
            <a:chExt cx="3259027" cy="5539050"/>
          </a:xfrm>
        </p:grpSpPr>
        <p:sp>
          <p:nvSpPr>
            <p:cNvPr id="61" name="Decisione 60">
              <a:extLst>
                <a:ext uri="{FF2B5EF4-FFF2-40B4-BE49-F238E27FC236}">
                  <a16:creationId xmlns:a16="http://schemas.microsoft.com/office/drawing/2014/main" id="{9F6C99CF-DC58-4F31-97B4-7DE1DE1ECE79}"/>
                </a:ext>
              </a:extLst>
            </p:cNvPr>
            <p:cNvSpPr/>
            <p:nvPr/>
          </p:nvSpPr>
          <p:spPr>
            <a:xfrm>
              <a:off x="4449544" y="2643153"/>
              <a:ext cx="2520277" cy="612648"/>
            </a:xfrm>
            <a:prstGeom prst="flowChartDecisi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condizione</a:t>
              </a:r>
              <a:endParaRPr lang="en-US" sz="1600" baseline="30000" dirty="0">
                <a:solidFill>
                  <a:schemeClr val="tx1"/>
                </a:solidFill>
              </a:endParaRPr>
            </a:p>
          </p:txBody>
        </p:sp>
        <p:sp>
          <p:nvSpPr>
            <p:cNvPr id="63" name="Rettangolo 62">
              <a:extLst>
                <a:ext uri="{FF2B5EF4-FFF2-40B4-BE49-F238E27FC236}">
                  <a16:creationId xmlns:a16="http://schemas.microsoft.com/office/drawing/2014/main" id="{82E6F009-B1C5-4772-BA54-0E4E9220A42E}"/>
                </a:ext>
              </a:extLst>
            </p:cNvPr>
            <p:cNvSpPr/>
            <p:nvPr/>
          </p:nvSpPr>
          <p:spPr>
            <a:xfrm>
              <a:off x="5685853" y="3231585"/>
              <a:ext cx="76495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VERO</a:t>
              </a:r>
            </a:p>
          </p:txBody>
        </p:sp>
        <p:sp>
          <p:nvSpPr>
            <p:cNvPr id="64" name="Rettangolo 63">
              <a:extLst>
                <a:ext uri="{FF2B5EF4-FFF2-40B4-BE49-F238E27FC236}">
                  <a16:creationId xmlns:a16="http://schemas.microsoft.com/office/drawing/2014/main" id="{50CDACFB-9DCB-44AD-AF6E-FEBBFFAAD84F}"/>
                </a:ext>
              </a:extLst>
            </p:cNvPr>
            <p:cNvSpPr/>
            <p:nvPr/>
          </p:nvSpPr>
          <p:spPr>
            <a:xfrm>
              <a:off x="6863596" y="2571845"/>
              <a:ext cx="8449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FALSO</a:t>
              </a:r>
            </a:p>
          </p:txBody>
        </p:sp>
        <p:cxnSp>
          <p:nvCxnSpPr>
            <p:cNvPr id="65" name="Connettore 4 24">
              <a:extLst>
                <a:ext uri="{FF2B5EF4-FFF2-40B4-BE49-F238E27FC236}">
                  <a16:creationId xmlns:a16="http://schemas.microsoft.com/office/drawing/2014/main" id="{66231002-BAAD-47C7-8E4B-9DD679104882}"/>
                </a:ext>
              </a:extLst>
            </p:cNvPr>
            <p:cNvCxnSpPr>
              <a:cxnSpLocks/>
              <a:stCxn id="61" idx="3"/>
            </p:cNvCxnSpPr>
            <p:nvPr/>
          </p:nvCxnSpPr>
          <p:spPr>
            <a:xfrm flipH="1">
              <a:off x="5712509" y="2949477"/>
              <a:ext cx="1257312" cy="3575867"/>
            </a:xfrm>
            <a:prstGeom prst="bentConnector4">
              <a:avLst>
                <a:gd name="adj1" fmla="val -65953"/>
                <a:gd name="adj2" fmla="val 94896"/>
              </a:avLst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Ovale 65">
              <a:extLst>
                <a:ext uri="{FF2B5EF4-FFF2-40B4-BE49-F238E27FC236}">
                  <a16:creationId xmlns:a16="http://schemas.microsoft.com/office/drawing/2014/main" id="{EC6CFEDD-7326-4392-A380-E06F38664F65}"/>
                </a:ext>
              </a:extLst>
            </p:cNvPr>
            <p:cNvSpPr/>
            <p:nvPr/>
          </p:nvSpPr>
          <p:spPr>
            <a:xfrm>
              <a:off x="4825326" y="3565773"/>
              <a:ext cx="1785151" cy="1547566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Operazioni</a:t>
              </a:r>
              <a:r>
                <a:rPr lang="en-US" dirty="0">
                  <a:solidFill>
                    <a:schemeClr val="tx1"/>
                  </a:solidFill>
                </a:rPr>
                <a:t> da </a:t>
              </a:r>
              <a:r>
                <a:rPr lang="en-US" dirty="0" err="1">
                  <a:solidFill>
                    <a:schemeClr val="tx1"/>
                  </a:solidFill>
                </a:rPr>
                <a:t>ripetere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67" name="Connettore a gomito 66">
              <a:extLst>
                <a:ext uri="{FF2B5EF4-FFF2-40B4-BE49-F238E27FC236}">
                  <a16:creationId xmlns:a16="http://schemas.microsoft.com/office/drawing/2014/main" id="{508F0AD5-00E4-460F-89E2-AA7ABA52788E}"/>
                </a:ext>
              </a:extLst>
            </p:cNvPr>
            <p:cNvCxnSpPr>
              <a:cxnSpLocks/>
              <a:stCxn id="83" idx="2"/>
            </p:cNvCxnSpPr>
            <p:nvPr/>
          </p:nvCxnSpPr>
          <p:spPr>
            <a:xfrm rot="5400000" flipH="1" flipV="1">
              <a:off x="3854226" y="4157613"/>
              <a:ext cx="3721958" cy="5392"/>
            </a:xfrm>
            <a:prstGeom prst="bentConnector5">
              <a:avLst>
                <a:gd name="adj1" fmla="val -6142"/>
                <a:gd name="adj2" fmla="val -33150445"/>
                <a:gd name="adj3" fmla="val 99895"/>
              </a:avLst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CasellaDiTesto 67">
              <a:extLst>
                <a:ext uri="{FF2B5EF4-FFF2-40B4-BE49-F238E27FC236}">
                  <a16:creationId xmlns:a16="http://schemas.microsoft.com/office/drawing/2014/main" id="{F9DFE51C-2EE7-4BF9-81A2-689427BCB44B}"/>
                </a:ext>
              </a:extLst>
            </p:cNvPr>
            <p:cNvSpPr txBox="1"/>
            <p:nvPr/>
          </p:nvSpPr>
          <p:spPr>
            <a:xfrm>
              <a:off x="5496402" y="644721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grpSp>
          <p:nvGrpSpPr>
            <p:cNvPr id="69" name="Gruppo 68">
              <a:extLst>
                <a:ext uri="{FF2B5EF4-FFF2-40B4-BE49-F238E27FC236}">
                  <a16:creationId xmlns:a16="http://schemas.microsoft.com/office/drawing/2014/main" id="{A991CFEC-9E60-46B0-9598-55D3D3B9025F}"/>
                </a:ext>
              </a:extLst>
            </p:cNvPr>
            <p:cNvGrpSpPr/>
            <p:nvPr/>
          </p:nvGrpSpPr>
          <p:grpSpPr>
            <a:xfrm>
              <a:off x="4494105" y="1277493"/>
              <a:ext cx="2436808" cy="1368152"/>
              <a:chOff x="6832602" y="4891870"/>
              <a:chExt cx="2436808" cy="1368152"/>
            </a:xfrm>
          </p:grpSpPr>
          <p:sp>
            <p:nvSpPr>
              <p:cNvPr id="72" name="Elaborazione 71">
                <a:extLst>
                  <a:ext uri="{FF2B5EF4-FFF2-40B4-BE49-F238E27FC236}">
                    <a16:creationId xmlns:a16="http://schemas.microsoft.com/office/drawing/2014/main" id="{981B66D7-96F4-4428-BE07-1DDA777A4767}"/>
                  </a:ext>
                </a:extLst>
              </p:cNvPr>
              <p:cNvSpPr/>
              <p:nvPr/>
            </p:nvSpPr>
            <p:spPr>
              <a:xfrm>
                <a:off x="6832602" y="5323918"/>
                <a:ext cx="2436808" cy="504056"/>
              </a:xfrm>
              <a:prstGeom prst="flowChartProcess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dirty="0">
                    <a:solidFill>
                      <a:schemeClr val="tx1"/>
                    </a:solidFill>
                  </a:rPr>
                  <a:t>i </a:t>
                </a:r>
                <a:r>
                  <a:rPr lang="it-IT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</a:t>
                </a:r>
                <a:r>
                  <a:rPr lang="it-IT" dirty="0">
                    <a:solidFill>
                      <a:schemeClr val="tx1"/>
                    </a:solidFill>
                  </a:rPr>
                  <a:t> 0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70" name="Connettore 2 69">
                <a:extLst>
                  <a:ext uri="{FF2B5EF4-FFF2-40B4-BE49-F238E27FC236}">
                    <a16:creationId xmlns:a16="http://schemas.microsoft.com/office/drawing/2014/main" id="{0BCF45B8-D484-4A3A-BF36-BDFD8B9024BF}"/>
                  </a:ext>
                </a:extLst>
              </p:cNvPr>
              <p:cNvCxnSpPr/>
              <p:nvPr/>
            </p:nvCxnSpPr>
            <p:spPr>
              <a:xfrm flipH="1">
                <a:off x="8042648" y="5827974"/>
                <a:ext cx="0" cy="432048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Connettore 2 70">
                <a:extLst>
                  <a:ext uri="{FF2B5EF4-FFF2-40B4-BE49-F238E27FC236}">
                    <a16:creationId xmlns:a16="http://schemas.microsoft.com/office/drawing/2014/main" id="{BEEBE480-C24B-478D-BCB2-8CFC91D44052}"/>
                  </a:ext>
                </a:extLst>
              </p:cNvPr>
              <p:cNvCxnSpPr/>
              <p:nvPr/>
            </p:nvCxnSpPr>
            <p:spPr>
              <a:xfrm flipH="1">
                <a:off x="8051006" y="4891870"/>
                <a:ext cx="0" cy="432048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3" name="Elaborazione 82">
              <a:extLst>
                <a:ext uri="{FF2B5EF4-FFF2-40B4-BE49-F238E27FC236}">
                  <a16:creationId xmlns:a16="http://schemas.microsoft.com/office/drawing/2014/main" id="{C3765C67-208A-4357-B7C9-AF2717A41F6C}"/>
                </a:ext>
              </a:extLst>
            </p:cNvPr>
            <p:cNvSpPr/>
            <p:nvPr/>
          </p:nvSpPr>
          <p:spPr>
            <a:xfrm>
              <a:off x="4494105" y="5517232"/>
              <a:ext cx="2436808" cy="504056"/>
            </a:xfrm>
            <a:prstGeom prst="flowChartProcess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>
                  <a:solidFill>
                    <a:schemeClr val="tx1"/>
                  </a:solidFill>
                </a:rPr>
                <a:t>i </a:t>
              </a:r>
              <a:r>
                <a:rPr lang="it-IT" dirty="0">
                  <a:solidFill>
                    <a:schemeClr val="tx1"/>
                  </a:solidFill>
                  <a:sym typeface="Wingdings" panose="05000000000000000000" pitchFamily="2" charset="2"/>
                </a:rPr>
                <a:t></a:t>
              </a:r>
              <a:r>
                <a:rPr lang="it-IT" dirty="0">
                  <a:solidFill>
                    <a:schemeClr val="tx1"/>
                  </a:solidFill>
                </a:rPr>
                <a:t> i + 1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89" name="Connettore 2 88">
              <a:extLst>
                <a:ext uri="{FF2B5EF4-FFF2-40B4-BE49-F238E27FC236}">
                  <a16:creationId xmlns:a16="http://schemas.microsoft.com/office/drawing/2014/main" id="{F01DA5ED-5EFB-400A-8228-98D866A99241}"/>
                </a:ext>
              </a:extLst>
            </p:cNvPr>
            <p:cNvCxnSpPr>
              <a:cxnSpLocks/>
              <a:stCxn id="61" idx="2"/>
            </p:cNvCxnSpPr>
            <p:nvPr/>
          </p:nvCxnSpPr>
          <p:spPr>
            <a:xfrm>
              <a:off x="5709683" y="3255801"/>
              <a:ext cx="453" cy="317215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ttore 2 96">
              <a:extLst>
                <a:ext uri="{FF2B5EF4-FFF2-40B4-BE49-F238E27FC236}">
                  <a16:creationId xmlns:a16="http://schemas.microsoft.com/office/drawing/2014/main" id="{B78F8B49-22E9-49F3-9055-F703FA669D31}"/>
                </a:ext>
              </a:extLst>
            </p:cNvPr>
            <p:cNvCxnSpPr>
              <a:cxnSpLocks/>
              <a:stCxn id="66" idx="4"/>
              <a:endCxn id="83" idx="0"/>
            </p:cNvCxnSpPr>
            <p:nvPr/>
          </p:nvCxnSpPr>
          <p:spPr>
            <a:xfrm flipH="1">
              <a:off x="5712509" y="5113339"/>
              <a:ext cx="5393" cy="403893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1" name="Segnaposto contenuto 2">
            <a:extLst>
              <a:ext uri="{FF2B5EF4-FFF2-40B4-BE49-F238E27FC236}">
                <a16:creationId xmlns:a16="http://schemas.microsoft.com/office/drawing/2014/main" id="{DFFB150F-D45B-46E8-A51D-26FD208A05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84784"/>
            <a:ext cx="5382387" cy="4752528"/>
          </a:xfrm>
        </p:spPr>
        <p:txBody>
          <a:bodyPr>
            <a:normAutofit fontScale="92500"/>
          </a:bodyPr>
          <a:lstStyle/>
          <a:p>
            <a:r>
              <a:rPr lang="it-IT" dirty="0"/>
              <a:t>Tipicamente la condizione di ripetizione dovrà essere correlata alla variabile utilizzata per contare, i nell'esempio a destra.</a:t>
            </a:r>
          </a:p>
          <a:p>
            <a:r>
              <a:rPr lang="it-IT" dirty="0"/>
              <a:t>Se ad esempio dovessi ripetere le operazioni N volte la condizione dovrebbe essere i &lt; N</a:t>
            </a:r>
          </a:p>
          <a:p>
            <a:r>
              <a:rPr lang="it-IT" dirty="0"/>
              <a:t>La </a:t>
            </a:r>
            <a:r>
              <a:rPr lang="it-IT" b="1" dirty="0"/>
              <a:t>condizione</a:t>
            </a:r>
            <a:r>
              <a:rPr lang="it-IT" dirty="0"/>
              <a:t>, insieme all'</a:t>
            </a:r>
            <a:r>
              <a:rPr lang="it-IT" b="1" dirty="0"/>
              <a:t>inizializzazione</a:t>
            </a:r>
            <a:r>
              <a:rPr lang="it-IT" dirty="0"/>
              <a:t> e all'</a:t>
            </a:r>
            <a:r>
              <a:rPr lang="it-IT" b="1" dirty="0"/>
              <a:t>aggiornamento</a:t>
            </a:r>
            <a:r>
              <a:rPr lang="it-IT" dirty="0"/>
              <a:t>, rappresenta uno degli elementi chiave della ripetizione </a:t>
            </a:r>
          </a:p>
        </p:txBody>
      </p:sp>
    </p:spTree>
    <p:extLst>
      <p:ext uri="{BB962C8B-B14F-4D97-AF65-F5344CB8AC3E}">
        <p14:creationId xmlns:p14="http://schemas.microsoft.com/office/powerpoint/2010/main" val="4203352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Diagramma di Flusso: Esempio 2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Dati due numeri a e b scrivere il diagramma di flusso dell'algoritmo che calcola il prodotto dei numeri (a*b) utilizzando solo la somma. L'algoritmo deve salvare il risultato in </a:t>
            </a:r>
            <a:r>
              <a:rPr lang="it-IT" i="1" dirty="0"/>
              <a:t>r</a:t>
            </a:r>
            <a:r>
              <a:rPr lang="it-IT" dirty="0"/>
              <a:t>. Si assuma che b sia sempre un numero intero positivo, al più nullo. Il numero a può essere un qualunque numero reale.</a:t>
            </a:r>
          </a:p>
          <a:p>
            <a:r>
              <a:rPr lang="it-IT" dirty="0"/>
              <a:t>Ad esempio, se i numeri a e b fossero rispettivamente 4.1 e 3 l'algoritmo dovrebbe calcolare r = 4.1 + 4.1 + 4.1 ovvero sommare 4.1 (a) per 3 (b) volte. </a:t>
            </a:r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3391CEA-48C1-4AE8-B4AC-E6F2B9A28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723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Diagramma di Flusso: Esempio 2</a:t>
            </a:r>
          </a:p>
        </p:txBody>
      </p:sp>
      <p:sp>
        <p:nvSpPr>
          <p:cNvPr id="7" name="Terminatore 6"/>
          <p:cNvSpPr/>
          <p:nvPr/>
        </p:nvSpPr>
        <p:spPr>
          <a:xfrm>
            <a:off x="4384244" y="1167549"/>
            <a:ext cx="1800200" cy="432048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Inizio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" name="Dati 9"/>
          <p:cNvSpPr/>
          <p:nvPr/>
        </p:nvSpPr>
        <p:spPr>
          <a:xfrm>
            <a:off x="4367808" y="2039215"/>
            <a:ext cx="1800200" cy="471727"/>
          </a:xfrm>
          <a:prstGeom prst="flowChartInputOutp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Leggi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a,b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1" name="Connettore 2 10"/>
          <p:cNvCxnSpPr>
            <a:cxnSpLocks/>
            <a:stCxn id="28" idx="2"/>
          </p:cNvCxnSpPr>
          <p:nvPr/>
        </p:nvCxnSpPr>
        <p:spPr>
          <a:xfrm>
            <a:off x="5267908" y="3558544"/>
            <a:ext cx="0" cy="305180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ecisione 13"/>
          <p:cNvSpPr/>
          <p:nvPr/>
        </p:nvSpPr>
        <p:spPr>
          <a:xfrm>
            <a:off x="4223792" y="3863724"/>
            <a:ext cx="2140672" cy="612648"/>
          </a:xfrm>
          <a:prstGeom prst="flowChartDecisi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  &lt; b</a:t>
            </a:r>
          </a:p>
        </p:txBody>
      </p:sp>
      <p:cxnSp>
        <p:nvCxnSpPr>
          <p:cNvPr id="15" name="Connettore 2 14"/>
          <p:cNvCxnSpPr>
            <a:stCxn id="14" idx="2"/>
          </p:cNvCxnSpPr>
          <p:nvPr/>
        </p:nvCxnSpPr>
        <p:spPr>
          <a:xfrm flipH="1">
            <a:off x="5284344" y="4476372"/>
            <a:ext cx="9784" cy="85590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ttangolo 16"/>
          <p:cNvSpPr/>
          <p:nvPr/>
        </p:nvSpPr>
        <p:spPr>
          <a:xfrm>
            <a:off x="5244078" y="4507949"/>
            <a:ext cx="7649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VERO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6297409" y="3848583"/>
            <a:ext cx="8449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FALSO</a:t>
            </a:r>
          </a:p>
        </p:txBody>
      </p:sp>
      <p:cxnSp>
        <p:nvCxnSpPr>
          <p:cNvPr id="25" name="Connettore 4 24"/>
          <p:cNvCxnSpPr>
            <a:cxnSpLocks/>
            <a:stCxn id="14" idx="3"/>
            <a:endCxn id="27" idx="0"/>
          </p:cNvCxnSpPr>
          <p:nvPr/>
        </p:nvCxnSpPr>
        <p:spPr>
          <a:xfrm flipH="1">
            <a:off x="5267908" y="4170048"/>
            <a:ext cx="1096556" cy="2139272"/>
          </a:xfrm>
          <a:prstGeom prst="bentConnector4">
            <a:avLst>
              <a:gd name="adj1" fmla="val -72352"/>
              <a:gd name="adj2" fmla="val 87751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rminatore 26"/>
          <p:cNvSpPr/>
          <p:nvPr/>
        </p:nvSpPr>
        <p:spPr>
          <a:xfrm>
            <a:off x="4367808" y="6309320"/>
            <a:ext cx="1800200" cy="432048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Fine</a:t>
            </a:r>
          </a:p>
        </p:txBody>
      </p:sp>
      <p:sp>
        <p:nvSpPr>
          <p:cNvPr id="19" name="Elaborazione 18"/>
          <p:cNvSpPr/>
          <p:nvPr/>
        </p:nvSpPr>
        <p:spPr>
          <a:xfrm>
            <a:off x="4101944" y="5332281"/>
            <a:ext cx="2436808" cy="612648"/>
          </a:xfrm>
          <a:prstGeom prst="flowChart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r </a:t>
            </a:r>
            <a:r>
              <a:rPr lang="en-US" dirty="0">
                <a:solidFill>
                  <a:schemeClr val="tx1"/>
                </a:solidFill>
                <a:sym typeface="Wingdings" panose="05000000000000000000" pitchFamily="2" charset="2"/>
              </a:rPr>
              <a:t></a:t>
            </a:r>
            <a:r>
              <a:rPr lang="en-US" dirty="0">
                <a:solidFill>
                  <a:schemeClr val="tx1"/>
                </a:solidFill>
              </a:rPr>
              <a:t> r + a</a:t>
            </a:r>
          </a:p>
          <a:p>
            <a:pPr algn="ctr"/>
            <a:r>
              <a:rPr lang="en-US" dirty="0" err="1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sym typeface="Wingdings" panose="05000000000000000000" pitchFamily="2" charset="2"/>
              </a:rPr>
              <a:t>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 + 1</a:t>
            </a:r>
          </a:p>
        </p:txBody>
      </p:sp>
      <p:cxnSp>
        <p:nvCxnSpPr>
          <p:cNvPr id="26" name="Connettore 4 25"/>
          <p:cNvCxnSpPr>
            <a:cxnSpLocks/>
            <a:stCxn id="19" idx="1"/>
          </p:cNvCxnSpPr>
          <p:nvPr/>
        </p:nvCxnSpPr>
        <p:spPr>
          <a:xfrm rot="10800000" flipH="1">
            <a:off x="4101944" y="3717033"/>
            <a:ext cx="1165964" cy="1921573"/>
          </a:xfrm>
          <a:prstGeom prst="bentConnector4">
            <a:avLst>
              <a:gd name="adj1" fmla="val -84682"/>
              <a:gd name="adj2" fmla="val 99988"/>
            </a:avLst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ttangolo 20"/>
          <p:cNvSpPr/>
          <p:nvPr/>
        </p:nvSpPr>
        <p:spPr>
          <a:xfrm>
            <a:off x="7463689" y="2768112"/>
            <a:ext cx="2487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8" name="Elaborazione 27"/>
          <p:cNvSpPr/>
          <p:nvPr/>
        </p:nvSpPr>
        <p:spPr>
          <a:xfrm>
            <a:off x="4367808" y="2945897"/>
            <a:ext cx="1800200" cy="612647"/>
          </a:xfrm>
          <a:prstGeom prst="flowChart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>
                <a:solidFill>
                  <a:schemeClr val="tx1"/>
                </a:solidFill>
                <a:sym typeface="Wingdings" panose="05000000000000000000" pitchFamily="2" charset="2"/>
              </a:rPr>
              <a:t></a:t>
            </a:r>
            <a:r>
              <a:rPr lang="en-US" dirty="0">
                <a:solidFill>
                  <a:schemeClr val="tx1"/>
                </a:solidFill>
              </a:rPr>
              <a:t> 0</a:t>
            </a:r>
          </a:p>
          <a:p>
            <a:pPr algn="ctr"/>
            <a:r>
              <a:rPr lang="en-US" dirty="0">
                <a:solidFill>
                  <a:schemeClr val="tx1"/>
                </a:solidFill>
              </a:rPr>
              <a:t>r </a:t>
            </a:r>
            <a:r>
              <a:rPr lang="en-US" dirty="0">
                <a:solidFill>
                  <a:schemeClr val="tx1"/>
                </a:solidFill>
                <a:sym typeface="Wingdings" panose="05000000000000000000" pitchFamily="2" charset="2"/>
              </a:rPr>
              <a:t> 0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33" name="Connettore 2 32"/>
          <p:cNvCxnSpPr/>
          <p:nvPr/>
        </p:nvCxnSpPr>
        <p:spPr>
          <a:xfrm flipH="1">
            <a:off x="5284344" y="2513850"/>
            <a:ext cx="0" cy="43204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 flipH="1">
            <a:off x="5284344" y="1607167"/>
            <a:ext cx="0" cy="43204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996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Diagramma</a:t>
            </a:r>
            <a:r>
              <a:rPr lang="en-US" dirty="0"/>
              <a:t> di </a:t>
            </a:r>
            <a:r>
              <a:rPr lang="en-US" dirty="0" err="1"/>
              <a:t>Flusso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Il diagramma di flusso (flow chart) è una rappresentazione grafica delle operazioni da eseguire per l'esecuzione di un algoritmo; </a:t>
            </a:r>
          </a:p>
          <a:p>
            <a:r>
              <a:rPr lang="it-IT" dirty="0"/>
              <a:t>Esso consente di descrivere tramite un linguaggio di modellazione grafico:</a:t>
            </a:r>
          </a:p>
          <a:p>
            <a:pPr lvl="5"/>
            <a:r>
              <a:rPr lang="it-IT" dirty="0"/>
              <a:t>le operazioni da compiere, rappresentate mediante sagome convenzionali;</a:t>
            </a:r>
          </a:p>
          <a:p>
            <a:pPr lvl="5"/>
            <a:r>
              <a:rPr lang="it-IT" dirty="0"/>
              <a:t>la sequenza nella quale devono essere compiute, rappresentata con frecce di collegamento;</a:t>
            </a:r>
          </a:p>
          <a:p>
            <a:endParaRPr lang="en-US" dirty="0"/>
          </a:p>
        </p:txBody>
      </p:sp>
      <p:sp>
        <p:nvSpPr>
          <p:cNvPr id="13" name="Segnaposto piè di pagina 12">
            <a:extLst>
              <a:ext uri="{FF2B5EF4-FFF2-40B4-BE49-F238E27FC236}">
                <a16:creationId xmlns:a16="http://schemas.microsoft.com/office/drawing/2014/main" id="{73DE9779-FB30-4F28-AE78-356F0604D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685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Diagramma</a:t>
            </a:r>
            <a:r>
              <a:rPr lang="en-US" dirty="0"/>
              <a:t> di </a:t>
            </a:r>
            <a:r>
              <a:rPr lang="en-US" dirty="0" err="1"/>
              <a:t>Flusso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it-IT" dirty="0"/>
              <a:t>Il diagramma di flusso è caratterizzato da una lettura sequenziale:</a:t>
            </a:r>
          </a:p>
          <a:p>
            <a:pPr lvl="5"/>
            <a:r>
              <a:rPr lang="it-IT" dirty="0"/>
              <a:t>si parte dal blocco iniziale;</a:t>
            </a:r>
          </a:p>
          <a:p>
            <a:pPr lvl="5"/>
            <a:r>
              <a:rPr lang="it-IT" dirty="0"/>
              <a:t>si segue la freccia in uscita;</a:t>
            </a:r>
          </a:p>
          <a:p>
            <a:pPr lvl="5"/>
            <a:r>
              <a:rPr lang="it-IT" dirty="0"/>
              <a:t>si giunge al blocco successivo e si effettua l'operazione descritta nel blocco;</a:t>
            </a:r>
          </a:p>
          <a:p>
            <a:pPr lvl="5"/>
            <a:r>
              <a:rPr lang="it-IT" dirty="0"/>
              <a:t>si procede iterando i passi 2 e 3 fino a giungere al blocco finale.</a:t>
            </a:r>
          </a:p>
          <a:p>
            <a:pPr lvl="5"/>
            <a:endParaRPr lang="it-IT" dirty="0"/>
          </a:p>
          <a:p>
            <a:r>
              <a:rPr lang="it-IT" dirty="0"/>
              <a:t>Tra le operazioni si distinguono:</a:t>
            </a:r>
          </a:p>
          <a:p>
            <a:pPr lvl="5"/>
            <a:r>
              <a:rPr lang="it-IT" dirty="0"/>
              <a:t>Azione: una attività o un'elaborazione da svolgere</a:t>
            </a:r>
          </a:p>
          <a:p>
            <a:pPr lvl="5"/>
            <a:r>
              <a:rPr lang="it-IT" dirty="0"/>
              <a:t>Test: indica due direzioni in base a un fattore di decisione (vero o falso)</a:t>
            </a:r>
          </a:p>
          <a:p>
            <a:pPr lvl="5"/>
            <a:r>
              <a:rPr lang="it-IT" dirty="0"/>
              <a:t>Ingresso/Uscita: comporta l'immissione di informazioni dall'esterno oppure l'invio di informazioni verso l'esterno</a:t>
            </a:r>
          </a:p>
          <a:p>
            <a:pPr lvl="5"/>
            <a:endParaRPr lang="it-IT" dirty="0"/>
          </a:p>
        </p:txBody>
      </p:sp>
      <p:sp>
        <p:nvSpPr>
          <p:cNvPr id="17" name="Segnaposto piè di pagina 16">
            <a:extLst>
              <a:ext uri="{FF2B5EF4-FFF2-40B4-BE49-F238E27FC236}">
                <a16:creationId xmlns:a16="http://schemas.microsoft.com/office/drawing/2014/main" id="{303542A7-5217-4E44-B6EC-272FB9C057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875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Diagramma</a:t>
            </a:r>
            <a:r>
              <a:rPr lang="en-US" dirty="0"/>
              <a:t> di </a:t>
            </a:r>
            <a:r>
              <a:rPr lang="en-US" dirty="0" err="1"/>
              <a:t>Flusso</a:t>
            </a:r>
            <a:endParaRPr lang="en-US" dirty="0"/>
          </a:p>
        </p:txBody>
      </p:sp>
      <p:sp>
        <p:nvSpPr>
          <p:cNvPr id="22" name="Segnaposto contenuto 21"/>
          <p:cNvSpPr>
            <a:spLocks noGrp="1"/>
          </p:cNvSpPr>
          <p:nvPr>
            <p:ph idx="1"/>
          </p:nvPr>
        </p:nvSpPr>
        <p:spPr>
          <a:xfrm>
            <a:off x="982217" y="1448200"/>
            <a:ext cx="2521495" cy="61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err="1"/>
              <a:t>Blocco</a:t>
            </a:r>
            <a:r>
              <a:rPr lang="en-US" sz="2600" dirty="0"/>
              <a:t> </a:t>
            </a:r>
            <a:r>
              <a:rPr lang="en-US" sz="2600" dirty="0" err="1"/>
              <a:t>Iniziale</a:t>
            </a:r>
            <a:endParaRPr lang="en-US" sz="2600" dirty="0"/>
          </a:p>
        </p:txBody>
      </p:sp>
      <p:grpSp>
        <p:nvGrpSpPr>
          <p:cNvPr id="25" name="Gruppo 24"/>
          <p:cNvGrpSpPr/>
          <p:nvPr/>
        </p:nvGrpSpPr>
        <p:grpSpPr>
          <a:xfrm>
            <a:off x="1234852" y="2079731"/>
            <a:ext cx="1800200" cy="864096"/>
            <a:chOff x="1234852" y="2348880"/>
            <a:chExt cx="1800200" cy="864096"/>
          </a:xfrm>
        </p:grpSpPr>
        <p:sp>
          <p:nvSpPr>
            <p:cNvPr id="20" name="Terminatore 19"/>
            <p:cNvSpPr/>
            <p:nvPr/>
          </p:nvSpPr>
          <p:spPr>
            <a:xfrm>
              <a:off x="1234852" y="2348880"/>
              <a:ext cx="1800200" cy="432048"/>
            </a:xfrm>
            <a:prstGeom prst="flowChartTermina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Inizio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21" name="Connettore 2 20"/>
            <p:cNvCxnSpPr>
              <a:stCxn id="20" idx="2"/>
            </p:cNvCxnSpPr>
            <p:nvPr/>
          </p:nvCxnSpPr>
          <p:spPr>
            <a:xfrm flipH="1">
              <a:off x="2098948" y="2780928"/>
              <a:ext cx="0" cy="43204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Segnaposto contenuto 21"/>
          <p:cNvSpPr txBox="1">
            <a:spLocks/>
          </p:cNvSpPr>
          <p:nvPr/>
        </p:nvSpPr>
        <p:spPr>
          <a:xfrm>
            <a:off x="4367808" y="1427235"/>
            <a:ext cx="2593504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en-US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504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504D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Font typeface="Arial" panose="020B0604020202020204" pitchFamily="34" charset="0"/>
              <a:buNone/>
            </a:pPr>
            <a:r>
              <a:rPr lang="en-US" sz="2600" spc="-5" dirty="0" err="1">
                <a:solidFill>
                  <a:srgbClr val="727272"/>
                </a:solidFill>
                <a:latin typeface="Arial"/>
                <a:cs typeface="Arial"/>
              </a:rPr>
              <a:t>Blocco</a:t>
            </a:r>
            <a:r>
              <a:rPr lang="en-US" sz="2600" spc="-5" dirty="0">
                <a:solidFill>
                  <a:srgbClr val="727272"/>
                </a:solidFill>
                <a:latin typeface="Arial"/>
                <a:cs typeface="Arial"/>
              </a:rPr>
              <a:t> Finale</a:t>
            </a:r>
          </a:p>
        </p:txBody>
      </p:sp>
      <p:grpSp>
        <p:nvGrpSpPr>
          <p:cNvPr id="30" name="Gruppo 29"/>
          <p:cNvGrpSpPr/>
          <p:nvPr/>
        </p:nvGrpSpPr>
        <p:grpSpPr>
          <a:xfrm>
            <a:off x="4807915" y="2079731"/>
            <a:ext cx="1800200" cy="864096"/>
            <a:chOff x="4188396" y="1916832"/>
            <a:chExt cx="1800200" cy="864096"/>
          </a:xfrm>
        </p:grpSpPr>
        <p:sp>
          <p:nvSpPr>
            <p:cNvPr id="27" name="Terminatore 26"/>
            <p:cNvSpPr/>
            <p:nvPr/>
          </p:nvSpPr>
          <p:spPr>
            <a:xfrm>
              <a:off x="4188396" y="2348880"/>
              <a:ext cx="1800200" cy="432048"/>
            </a:xfrm>
            <a:prstGeom prst="flowChartTermina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Fine</a:t>
              </a:r>
            </a:p>
          </p:txBody>
        </p:sp>
        <p:cxnSp>
          <p:nvCxnSpPr>
            <p:cNvPr id="29" name="Connettore 2 28"/>
            <p:cNvCxnSpPr/>
            <p:nvPr/>
          </p:nvCxnSpPr>
          <p:spPr>
            <a:xfrm flipH="1">
              <a:off x="5088496" y="1916832"/>
              <a:ext cx="0" cy="43204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uppo 40"/>
          <p:cNvGrpSpPr/>
          <p:nvPr/>
        </p:nvGrpSpPr>
        <p:grpSpPr>
          <a:xfrm>
            <a:off x="8688288" y="2079731"/>
            <a:ext cx="2617838" cy="1044696"/>
            <a:chOff x="7680176" y="2384304"/>
            <a:chExt cx="2617838" cy="1044696"/>
          </a:xfrm>
        </p:grpSpPr>
        <p:sp>
          <p:nvSpPr>
            <p:cNvPr id="31" name="Decisione 30"/>
            <p:cNvSpPr/>
            <p:nvPr/>
          </p:nvSpPr>
          <p:spPr>
            <a:xfrm>
              <a:off x="7680176" y="2384304"/>
              <a:ext cx="1872208" cy="612648"/>
            </a:xfrm>
            <a:prstGeom prst="flowChartDecision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x =? 1</a:t>
              </a:r>
            </a:p>
          </p:txBody>
        </p:sp>
        <p:cxnSp>
          <p:nvCxnSpPr>
            <p:cNvPr id="32" name="Connettore 2 31"/>
            <p:cNvCxnSpPr>
              <a:stCxn id="31" idx="2"/>
            </p:cNvCxnSpPr>
            <p:nvPr/>
          </p:nvCxnSpPr>
          <p:spPr>
            <a:xfrm>
              <a:off x="8616280" y="2996952"/>
              <a:ext cx="0" cy="43204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2 34"/>
            <p:cNvCxnSpPr>
              <a:stCxn id="31" idx="3"/>
            </p:cNvCxnSpPr>
            <p:nvPr/>
          </p:nvCxnSpPr>
          <p:spPr>
            <a:xfrm>
              <a:off x="9552384" y="2690628"/>
              <a:ext cx="576064" cy="0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ettangolo 37"/>
            <p:cNvSpPr/>
            <p:nvPr/>
          </p:nvSpPr>
          <p:spPr>
            <a:xfrm>
              <a:off x="8576014" y="3028529"/>
              <a:ext cx="76495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VERO</a:t>
              </a:r>
            </a:p>
          </p:txBody>
        </p:sp>
        <p:sp>
          <p:nvSpPr>
            <p:cNvPr id="39" name="Rettangolo 38"/>
            <p:cNvSpPr/>
            <p:nvPr/>
          </p:nvSpPr>
          <p:spPr>
            <a:xfrm>
              <a:off x="9453039" y="2384304"/>
              <a:ext cx="844975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600" dirty="0"/>
                <a:t>FALSO</a:t>
              </a:r>
            </a:p>
          </p:txBody>
        </p:sp>
      </p:grpSp>
      <p:sp>
        <p:nvSpPr>
          <p:cNvPr id="40" name="Segnaposto contenuto 21"/>
          <p:cNvSpPr txBox="1">
            <a:spLocks/>
          </p:cNvSpPr>
          <p:nvPr/>
        </p:nvSpPr>
        <p:spPr>
          <a:xfrm>
            <a:off x="7706338" y="1427235"/>
            <a:ext cx="3971854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en-US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504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504D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Font typeface="Arial" panose="020B0604020202020204" pitchFamily="34" charset="0"/>
              <a:buNone/>
            </a:pPr>
            <a:r>
              <a:rPr lang="en-US" sz="2600" spc="-5" dirty="0" err="1">
                <a:solidFill>
                  <a:srgbClr val="727272"/>
                </a:solidFill>
                <a:latin typeface="Arial"/>
                <a:cs typeface="Arial"/>
              </a:rPr>
              <a:t>Blocco</a:t>
            </a:r>
            <a:r>
              <a:rPr lang="en-US" sz="2600" spc="-5" dirty="0">
                <a:solidFill>
                  <a:srgbClr val="727272"/>
                </a:solidFill>
                <a:latin typeface="Arial"/>
                <a:cs typeface="Arial"/>
              </a:rPr>
              <a:t> </a:t>
            </a:r>
            <a:r>
              <a:rPr lang="en-US" sz="2600" spc="-5" dirty="0" err="1">
                <a:solidFill>
                  <a:srgbClr val="727272"/>
                </a:solidFill>
                <a:latin typeface="Arial"/>
                <a:cs typeface="Arial"/>
              </a:rPr>
              <a:t>Decisionale</a:t>
            </a:r>
            <a:r>
              <a:rPr lang="en-US" sz="2600" spc="-5" dirty="0">
                <a:solidFill>
                  <a:srgbClr val="727272"/>
                </a:solidFill>
                <a:latin typeface="Arial"/>
                <a:cs typeface="Arial"/>
              </a:rPr>
              <a:t> o Test</a:t>
            </a:r>
          </a:p>
        </p:txBody>
      </p:sp>
      <p:grpSp>
        <p:nvGrpSpPr>
          <p:cNvPr id="51" name="Gruppo 50"/>
          <p:cNvGrpSpPr/>
          <p:nvPr/>
        </p:nvGrpSpPr>
        <p:grpSpPr>
          <a:xfrm>
            <a:off x="2030680" y="4005064"/>
            <a:ext cx="2409136" cy="1368152"/>
            <a:chOff x="891679" y="4869160"/>
            <a:chExt cx="2409136" cy="1368152"/>
          </a:xfrm>
        </p:grpSpPr>
        <p:sp>
          <p:nvSpPr>
            <p:cNvPr id="42" name="Dati 41"/>
            <p:cNvSpPr/>
            <p:nvPr/>
          </p:nvSpPr>
          <p:spPr>
            <a:xfrm>
              <a:off x="891679" y="5301208"/>
              <a:ext cx="2409136" cy="504056"/>
            </a:xfrm>
            <a:prstGeom prst="flowChartInputOutpu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 </a:t>
              </a:r>
              <a:r>
                <a:rPr lang="en-US" dirty="0" err="1">
                  <a:solidFill>
                    <a:schemeClr val="tx1"/>
                  </a:solidFill>
                </a:rPr>
                <a:t>Leggi</a:t>
              </a:r>
              <a:r>
                <a:rPr lang="en-US" dirty="0">
                  <a:solidFill>
                    <a:schemeClr val="tx1"/>
                  </a:solidFill>
                </a:rPr>
                <a:t> x</a:t>
              </a:r>
            </a:p>
          </p:txBody>
        </p:sp>
        <p:cxnSp>
          <p:nvCxnSpPr>
            <p:cNvPr id="43" name="Connettore 2 42"/>
            <p:cNvCxnSpPr/>
            <p:nvPr/>
          </p:nvCxnSpPr>
          <p:spPr>
            <a:xfrm flipH="1">
              <a:off x="2085123" y="5805264"/>
              <a:ext cx="0" cy="43204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ttore 2 44"/>
            <p:cNvCxnSpPr/>
            <p:nvPr/>
          </p:nvCxnSpPr>
          <p:spPr>
            <a:xfrm flipH="1">
              <a:off x="2093481" y="4869160"/>
              <a:ext cx="0" cy="43204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Segnaposto contenuto 21"/>
          <p:cNvSpPr txBox="1">
            <a:spLocks/>
          </p:cNvSpPr>
          <p:nvPr/>
        </p:nvSpPr>
        <p:spPr>
          <a:xfrm>
            <a:off x="1343472" y="3515467"/>
            <a:ext cx="400776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en-US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504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504D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Font typeface="Arial" panose="020B0604020202020204" pitchFamily="34" charset="0"/>
              <a:buNone/>
            </a:pPr>
            <a:r>
              <a:rPr lang="en-US" sz="2600" spc="-5" dirty="0" err="1">
                <a:solidFill>
                  <a:srgbClr val="727272"/>
                </a:solidFill>
                <a:latin typeface="Arial"/>
                <a:cs typeface="Arial"/>
              </a:rPr>
              <a:t>Blocco</a:t>
            </a:r>
            <a:r>
              <a:rPr lang="en-US" sz="2600" spc="-5" dirty="0">
                <a:solidFill>
                  <a:srgbClr val="727272"/>
                </a:solidFill>
                <a:latin typeface="Arial"/>
                <a:cs typeface="Arial"/>
              </a:rPr>
              <a:t> di </a:t>
            </a:r>
            <a:r>
              <a:rPr lang="en-US" sz="2600" spc="-5" dirty="0" err="1">
                <a:solidFill>
                  <a:srgbClr val="727272"/>
                </a:solidFill>
                <a:latin typeface="Arial"/>
                <a:cs typeface="Arial"/>
              </a:rPr>
              <a:t>Input/Output</a:t>
            </a:r>
            <a:endParaRPr lang="en-US" sz="2600" spc="-5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sp>
        <p:nvSpPr>
          <p:cNvPr id="50" name="Segnaposto contenuto 21"/>
          <p:cNvSpPr txBox="1">
            <a:spLocks/>
          </p:cNvSpPr>
          <p:nvPr/>
        </p:nvSpPr>
        <p:spPr>
          <a:xfrm>
            <a:off x="6161996" y="3515467"/>
            <a:ext cx="400776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it-IT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42900" indent="-342900" algn="just" defTabSz="914400" rtl="0" eaLnBrk="1" latinLnBrk="0" hangingPunct="1">
              <a:lnSpc>
                <a:spcPct val="90000"/>
              </a:lnSpc>
              <a:spcBef>
                <a:spcPct val="20000"/>
              </a:spcBef>
              <a:spcAft>
                <a:spcPts val="600"/>
              </a:spcAft>
              <a:buClr>
                <a:srgbClr val="C0504D"/>
              </a:buClr>
              <a:buFont typeface="Arial" panose="020B0604020202020204" pitchFamily="34" charset="0"/>
              <a:buChar char="•"/>
              <a:defRPr lang="en-US" sz="2800" b="0" kern="1200" noProof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080000" indent="-4572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504D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504D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buFont typeface="Arial" panose="020B0604020202020204" pitchFamily="34" charset="0"/>
              <a:buNone/>
            </a:pPr>
            <a:r>
              <a:rPr lang="en-US" sz="2600" spc="-5" dirty="0" err="1">
                <a:solidFill>
                  <a:srgbClr val="727272"/>
                </a:solidFill>
                <a:latin typeface="Arial"/>
                <a:cs typeface="Arial"/>
              </a:rPr>
              <a:t>Blocco</a:t>
            </a:r>
            <a:r>
              <a:rPr lang="en-US" sz="2600" spc="-5" dirty="0">
                <a:solidFill>
                  <a:srgbClr val="727272"/>
                </a:solidFill>
                <a:latin typeface="Arial"/>
                <a:cs typeface="Arial"/>
              </a:rPr>
              <a:t> di </a:t>
            </a:r>
            <a:r>
              <a:rPr lang="en-US" sz="2600" spc="-5" dirty="0" err="1">
                <a:solidFill>
                  <a:srgbClr val="727272"/>
                </a:solidFill>
                <a:latin typeface="Arial"/>
                <a:cs typeface="Arial"/>
              </a:rPr>
              <a:t>Elaborazione</a:t>
            </a:r>
            <a:endParaRPr lang="en-US" sz="2600" spc="-5" dirty="0">
              <a:solidFill>
                <a:srgbClr val="727272"/>
              </a:solidFill>
              <a:latin typeface="Arial"/>
              <a:cs typeface="Arial"/>
            </a:endParaRPr>
          </a:p>
        </p:txBody>
      </p:sp>
      <p:grpSp>
        <p:nvGrpSpPr>
          <p:cNvPr id="54" name="Gruppo 53"/>
          <p:cNvGrpSpPr/>
          <p:nvPr/>
        </p:nvGrpSpPr>
        <p:grpSpPr>
          <a:xfrm>
            <a:off x="6832602" y="4005064"/>
            <a:ext cx="2436808" cy="1368152"/>
            <a:chOff x="6832602" y="4891870"/>
            <a:chExt cx="2436808" cy="1368152"/>
          </a:xfrm>
        </p:grpSpPr>
        <p:cxnSp>
          <p:nvCxnSpPr>
            <p:cNvPr id="48" name="Connettore 2 47"/>
            <p:cNvCxnSpPr/>
            <p:nvPr/>
          </p:nvCxnSpPr>
          <p:spPr>
            <a:xfrm flipH="1">
              <a:off x="8042648" y="5827974"/>
              <a:ext cx="0" cy="43204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ttore 2 48"/>
            <p:cNvCxnSpPr/>
            <p:nvPr/>
          </p:nvCxnSpPr>
          <p:spPr>
            <a:xfrm flipH="1">
              <a:off x="8051006" y="4891870"/>
              <a:ext cx="0" cy="43204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Elaborazione 51"/>
            <p:cNvSpPr/>
            <p:nvPr/>
          </p:nvSpPr>
          <p:spPr>
            <a:xfrm>
              <a:off x="6832602" y="5323918"/>
              <a:ext cx="2436808" cy="504056"/>
            </a:xfrm>
            <a:prstGeom prst="flowChartProcess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>
                  <a:solidFill>
                    <a:schemeClr val="tx1"/>
                  </a:solidFill>
                </a:rPr>
                <a:t>x &lt;- 3*2</a:t>
              </a:r>
              <a:endParaRPr 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7" name="Segnaposto piè di pagina 6">
            <a:extLst>
              <a:ext uri="{FF2B5EF4-FFF2-40B4-BE49-F238E27FC236}">
                <a16:creationId xmlns:a16="http://schemas.microsoft.com/office/drawing/2014/main" id="{8A6895AE-ECA5-4B4C-A8CE-80A1CFC1E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327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Diagramma</a:t>
            </a:r>
            <a:r>
              <a:rPr lang="en-US" dirty="0"/>
              <a:t> di </a:t>
            </a:r>
            <a:r>
              <a:rPr lang="en-US" dirty="0" err="1"/>
              <a:t>Flusso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it-IT" dirty="0"/>
              <a:t>Una combinazione di blocchi elementari descrive un algoritmo se:</a:t>
            </a:r>
          </a:p>
          <a:p>
            <a:pPr lvl="5"/>
            <a:r>
              <a:rPr lang="it-IT" dirty="0"/>
              <a:t>viene usato un numero finito di blocchi;</a:t>
            </a:r>
          </a:p>
          <a:p>
            <a:pPr lvl="5"/>
            <a:r>
              <a:rPr lang="it-IT" dirty="0"/>
              <a:t>lo schema inizia con un blocco iniziale e termina con un blocco finale;</a:t>
            </a:r>
          </a:p>
          <a:p>
            <a:pPr lvl="5"/>
            <a:r>
              <a:rPr lang="it-IT" dirty="0"/>
              <a:t>ogni blocco soddisfa le condizioni di validità;</a:t>
            </a:r>
          </a:p>
          <a:p>
            <a:pPr lvl="5"/>
            <a:endParaRPr lang="it-IT" dirty="0"/>
          </a:p>
          <a:p>
            <a:r>
              <a:rPr lang="it-IT" dirty="0"/>
              <a:t>Condizioni di validità:</a:t>
            </a:r>
          </a:p>
          <a:p>
            <a:pPr lvl="5"/>
            <a:r>
              <a:rPr lang="it-IT" dirty="0"/>
              <a:t>Il blocco assegnamento (lettura e scrittura) e il blocco elaborazione hanno una sola freccia entrante e una sola freccia uscente;</a:t>
            </a:r>
          </a:p>
          <a:p>
            <a:pPr lvl="5"/>
            <a:r>
              <a:rPr lang="it-IT" dirty="0"/>
              <a:t>Il blocco di controllo ha </a:t>
            </a:r>
            <a:r>
              <a:rPr lang="it-IT"/>
              <a:t>una freccia entrante </a:t>
            </a:r>
            <a:r>
              <a:rPr lang="it-IT" dirty="0"/>
              <a:t>e due frecce uscenti;</a:t>
            </a:r>
          </a:p>
          <a:p>
            <a:pPr lvl="5"/>
            <a:r>
              <a:rPr lang="it-IT" dirty="0"/>
              <a:t>Ogni freccia deve entrare in un blocco;</a:t>
            </a:r>
          </a:p>
          <a:p>
            <a:pPr lvl="5"/>
            <a:r>
              <a:rPr lang="it-IT" dirty="0"/>
              <a:t>Dal blocco iniziale deve essere possibile raggiungere ogni blocco;</a:t>
            </a:r>
          </a:p>
          <a:p>
            <a:pPr lvl="5"/>
            <a:r>
              <a:rPr lang="it-IT" dirty="0"/>
              <a:t>Da ogni blocco dev'essere possibile raggiungere il blocco finale;</a:t>
            </a:r>
          </a:p>
          <a:p>
            <a:pPr lvl="4"/>
            <a:endParaRPr lang="it-IT" dirty="0"/>
          </a:p>
          <a:p>
            <a:endParaRPr lang="en-US" dirty="0"/>
          </a:p>
        </p:txBody>
      </p:sp>
      <p:sp>
        <p:nvSpPr>
          <p:cNvPr id="8" name="Segnaposto piè di pagina 7">
            <a:extLst>
              <a:ext uri="{FF2B5EF4-FFF2-40B4-BE49-F238E27FC236}">
                <a16:creationId xmlns:a16="http://schemas.microsoft.com/office/drawing/2014/main" id="{809989A9-AB96-4626-9CBB-39C121FEC7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343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Diagramma di Flusso: Esempio 1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Dati due numeri a e b scrivere il diagramma di flusso dell'algoritmo che trova il massimo e lo salva in </a:t>
            </a:r>
            <a:r>
              <a:rPr lang="it-IT" i="1" dirty="0"/>
              <a:t>r</a:t>
            </a:r>
            <a:r>
              <a:rPr lang="it-IT" dirty="0"/>
              <a:t>.</a:t>
            </a:r>
          </a:p>
          <a:p>
            <a:r>
              <a:rPr lang="it-IT" dirty="0"/>
              <a:t>Ad esempio, se i numeri a e b fossero rispettivamente 4 e 7 il programma dovrebbe salvare in </a:t>
            </a:r>
            <a:r>
              <a:rPr lang="it-IT" i="1" dirty="0"/>
              <a:t>r</a:t>
            </a:r>
            <a:r>
              <a:rPr lang="it-IT" dirty="0"/>
              <a:t> il valore di b, ovvero 7.</a:t>
            </a:r>
          </a:p>
          <a:p>
            <a:endParaRPr lang="it-IT" dirty="0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E3391CEA-48C1-4AE8-B4AC-E6F2B9A289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2223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Diagramma di Flusso: Esempio 1</a:t>
            </a:r>
          </a:p>
        </p:txBody>
      </p:sp>
      <p:sp>
        <p:nvSpPr>
          <p:cNvPr id="3" name="Segnaposto piè di pagina 2">
            <a:extLst>
              <a:ext uri="{FF2B5EF4-FFF2-40B4-BE49-F238E27FC236}">
                <a16:creationId xmlns:a16="http://schemas.microsoft.com/office/drawing/2014/main" id="{AB2A7DCC-7E75-400C-93F6-791E6F766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/>
          </a:p>
        </p:txBody>
      </p:sp>
      <p:grpSp>
        <p:nvGrpSpPr>
          <p:cNvPr id="6" name="Gruppo 5"/>
          <p:cNvGrpSpPr/>
          <p:nvPr/>
        </p:nvGrpSpPr>
        <p:grpSpPr>
          <a:xfrm>
            <a:off x="4420248" y="1340768"/>
            <a:ext cx="1800200" cy="864096"/>
            <a:chOff x="1234852" y="2348880"/>
            <a:chExt cx="1800200" cy="864096"/>
          </a:xfrm>
        </p:grpSpPr>
        <p:sp>
          <p:nvSpPr>
            <p:cNvPr id="7" name="Terminatore 6"/>
            <p:cNvSpPr/>
            <p:nvPr/>
          </p:nvSpPr>
          <p:spPr>
            <a:xfrm>
              <a:off x="1234852" y="2348880"/>
              <a:ext cx="1800200" cy="432048"/>
            </a:xfrm>
            <a:prstGeom prst="flowChartTerminator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</a:rPr>
                <a:t>Inizio</a:t>
              </a:r>
              <a:endParaRPr lang="en-US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Connettore 2 7"/>
            <p:cNvCxnSpPr>
              <a:stCxn id="7" idx="2"/>
            </p:cNvCxnSpPr>
            <p:nvPr/>
          </p:nvCxnSpPr>
          <p:spPr>
            <a:xfrm flipH="1">
              <a:off x="2098948" y="2780928"/>
              <a:ext cx="0" cy="432048"/>
            </a:xfrm>
            <a:prstGeom prst="straightConnector1">
              <a:avLst/>
            </a:prstGeom>
            <a:ln>
              <a:solidFill>
                <a:srgbClr val="C0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Dati 9"/>
          <p:cNvSpPr/>
          <p:nvPr/>
        </p:nvSpPr>
        <p:spPr>
          <a:xfrm>
            <a:off x="4079776" y="2204864"/>
            <a:ext cx="2409136" cy="504056"/>
          </a:xfrm>
          <a:prstGeom prst="flowChartInputOutpu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Leggi</a:t>
            </a:r>
            <a:r>
              <a:rPr lang="en-US" dirty="0">
                <a:solidFill>
                  <a:schemeClr val="tx1"/>
                </a:solidFill>
              </a:rPr>
              <a:t> a e b</a:t>
            </a:r>
          </a:p>
        </p:txBody>
      </p:sp>
      <p:cxnSp>
        <p:nvCxnSpPr>
          <p:cNvPr id="11" name="Connettore 2 10"/>
          <p:cNvCxnSpPr/>
          <p:nvPr/>
        </p:nvCxnSpPr>
        <p:spPr>
          <a:xfrm flipH="1">
            <a:off x="5284344" y="2708920"/>
            <a:ext cx="0" cy="43204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ecisione 13"/>
          <p:cNvSpPr/>
          <p:nvPr/>
        </p:nvSpPr>
        <p:spPr>
          <a:xfrm>
            <a:off x="4348240" y="3140968"/>
            <a:ext cx="1872208" cy="612648"/>
          </a:xfrm>
          <a:prstGeom prst="flowChartDecision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a  &gt; b</a:t>
            </a:r>
          </a:p>
        </p:txBody>
      </p:sp>
      <p:cxnSp>
        <p:nvCxnSpPr>
          <p:cNvPr id="15" name="Connettore 2 14"/>
          <p:cNvCxnSpPr>
            <a:stCxn id="14" idx="2"/>
          </p:cNvCxnSpPr>
          <p:nvPr/>
        </p:nvCxnSpPr>
        <p:spPr>
          <a:xfrm>
            <a:off x="5284344" y="3753616"/>
            <a:ext cx="0" cy="432048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ttangolo 16"/>
          <p:cNvSpPr/>
          <p:nvPr/>
        </p:nvSpPr>
        <p:spPr>
          <a:xfrm>
            <a:off x="5244078" y="3785193"/>
            <a:ext cx="7649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VERO</a:t>
            </a:r>
          </a:p>
        </p:txBody>
      </p:sp>
      <p:sp>
        <p:nvSpPr>
          <p:cNvPr id="18" name="Rettangolo 17"/>
          <p:cNvSpPr/>
          <p:nvPr/>
        </p:nvSpPr>
        <p:spPr>
          <a:xfrm>
            <a:off x="6121103" y="3140968"/>
            <a:ext cx="8449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FALSO</a:t>
            </a:r>
          </a:p>
        </p:txBody>
      </p:sp>
      <p:cxnSp>
        <p:nvCxnSpPr>
          <p:cNvPr id="20" name="Connettore 2 19"/>
          <p:cNvCxnSpPr/>
          <p:nvPr/>
        </p:nvCxnSpPr>
        <p:spPr>
          <a:xfrm>
            <a:off x="5284344" y="4681533"/>
            <a:ext cx="0" cy="1337079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4 24"/>
          <p:cNvCxnSpPr>
            <a:cxnSpLocks/>
            <a:stCxn id="14" idx="3"/>
          </p:cNvCxnSpPr>
          <p:nvPr/>
        </p:nvCxnSpPr>
        <p:spPr>
          <a:xfrm>
            <a:off x="6220448" y="3447292"/>
            <a:ext cx="1966235" cy="738372"/>
          </a:xfrm>
          <a:prstGeom prst="bentConnector2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rminatore 26"/>
          <p:cNvSpPr/>
          <p:nvPr/>
        </p:nvSpPr>
        <p:spPr>
          <a:xfrm>
            <a:off x="4420248" y="6018612"/>
            <a:ext cx="1800200" cy="432048"/>
          </a:xfrm>
          <a:prstGeom prst="flowChartTerminator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Fine</a:t>
            </a:r>
          </a:p>
        </p:txBody>
      </p:sp>
      <p:cxnSp>
        <p:nvCxnSpPr>
          <p:cNvPr id="32" name="Connettore 4 31"/>
          <p:cNvCxnSpPr>
            <a:cxnSpLocks/>
          </p:cNvCxnSpPr>
          <p:nvPr/>
        </p:nvCxnSpPr>
        <p:spPr>
          <a:xfrm rot="5400000">
            <a:off x="6465774" y="3508291"/>
            <a:ext cx="539480" cy="2902339"/>
          </a:xfrm>
          <a:prstGeom prst="bentConnector2">
            <a:avLst/>
          </a:prstGeom>
          <a:ln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laborazione 20">
            <a:extLst>
              <a:ext uri="{FF2B5EF4-FFF2-40B4-BE49-F238E27FC236}">
                <a16:creationId xmlns:a16="http://schemas.microsoft.com/office/drawing/2014/main" id="{10682C2C-9B1D-45C8-AA93-3F717FD9F57B}"/>
              </a:ext>
            </a:extLst>
          </p:cNvPr>
          <p:cNvSpPr/>
          <p:nvPr/>
        </p:nvSpPr>
        <p:spPr>
          <a:xfrm>
            <a:off x="6985122" y="4177477"/>
            <a:ext cx="2436808" cy="504056"/>
          </a:xfrm>
          <a:prstGeom prst="flowChart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</a:rPr>
              <a:t>r </a:t>
            </a:r>
            <a:r>
              <a:rPr lang="it-IT" dirty="0">
                <a:solidFill>
                  <a:schemeClr val="tx1"/>
                </a:solidFill>
                <a:sym typeface="Wingdings" panose="05000000000000000000" pitchFamily="2" charset="2"/>
              </a:rPr>
              <a:t></a:t>
            </a:r>
            <a:r>
              <a:rPr lang="it-IT" dirty="0">
                <a:solidFill>
                  <a:schemeClr val="tx1"/>
                </a:solidFill>
              </a:rPr>
              <a:t> b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2" name="Elaborazione 21">
            <a:extLst>
              <a:ext uri="{FF2B5EF4-FFF2-40B4-BE49-F238E27FC236}">
                <a16:creationId xmlns:a16="http://schemas.microsoft.com/office/drawing/2014/main" id="{5E84550F-3305-4ECA-AC47-C6DA81501106}"/>
              </a:ext>
            </a:extLst>
          </p:cNvPr>
          <p:cNvSpPr/>
          <p:nvPr/>
        </p:nvSpPr>
        <p:spPr>
          <a:xfrm>
            <a:off x="4065940" y="4177477"/>
            <a:ext cx="2436808" cy="504056"/>
          </a:xfrm>
          <a:prstGeom prst="flowChartProcess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>
                <a:solidFill>
                  <a:schemeClr val="tx1"/>
                </a:solidFill>
              </a:rPr>
              <a:t>r </a:t>
            </a:r>
            <a:r>
              <a:rPr lang="it-IT" dirty="0">
                <a:solidFill>
                  <a:schemeClr val="tx1"/>
                </a:solidFill>
                <a:sym typeface="Wingdings" panose="05000000000000000000" pitchFamily="2" charset="2"/>
              </a:rPr>
              <a:t></a:t>
            </a:r>
            <a:r>
              <a:rPr lang="it-IT" dirty="0">
                <a:solidFill>
                  <a:schemeClr val="tx1"/>
                </a:solidFill>
              </a:rPr>
              <a:t> 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0967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1F6116-6532-4BB3-93EF-0E27F34FB8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Come Modellare la Ripetizione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43BD4482-6DE2-4F6E-9644-1702D2458E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/>
              <a:t>A volte è necessario ripetere un insieme di operazioni più volte.</a:t>
            </a:r>
          </a:p>
          <a:p>
            <a:r>
              <a:rPr lang="it-IT" dirty="0"/>
              <a:t>Purtroppo non esiste un blocco specifico nei diagrammi di flusso per modellare questo concetto.</a:t>
            </a:r>
          </a:p>
          <a:p>
            <a:r>
              <a:rPr lang="it-IT" dirty="0"/>
              <a:t>Ad ogni modo è possibile comporre i blocchi a disposizione per ottenere il risultato desiderato, ovvero la ripetizione di una (o più) istruzioni un numero fissato di volte.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6B80370-451B-45C3-8C6E-D82927F92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68273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51F6116-6532-4BB3-93EF-0E27F34FB8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368" y="404664"/>
            <a:ext cx="11377264" cy="1214016"/>
          </a:xfrm>
        </p:spPr>
        <p:txBody>
          <a:bodyPr/>
          <a:lstStyle/>
          <a:p>
            <a:r>
              <a:rPr lang="it-IT" dirty="0"/>
              <a:t>Come Modellare la Ripetizione</a:t>
            </a:r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26B80370-451B-45C3-8C6E-D82927F92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/>
              <a:t>Corso di Istruzione e Formazione Tecnica Superiore (CFI) 03/12/2019 - Costantino Grana, Federico Bolelli </a:t>
            </a:r>
            <a:endParaRPr lang="en-US" dirty="0"/>
          </a:p>
        </p:txBody>
      </p:sp>
      <p:grpSp>
        <p:nvGrpSpPr>
          <p:cNvPr id="7" name="Gruppo 6">
            <a:extLst>
              <a:ext uri="{FF2B5EF4-FFF2-40B4-BE49-F238E27FC236}">
                <a16:creationId xmlns:a16="http://schemas.microsoft.com/office/drawing/2014/main" id="{912D424E-B42D-45E1-A1A8-2A999B09C24B}"/>
              </a:ext>
            </a:extLst>
          </p:cNvPr>
          <p:cNvGrpSpPr/>
          <p:nvPr/>
        </p:nvGrpSpPr>
        <p:grpSpPr>
          <a:xfrm>
            <a:off x="4439816" y="1628800"/>
            <a:ext cx="3259027" cy="3985513"/>
            <a:chOff x="3935761" y="1397161"/>
            <a:chExt cx="3259027" cy="3985513"/>
          </a:xfrm>
        </p:grpSpPr>
        <p:sp>
          <p:nvSpPr>
            <p:cNvPr id="8" name="CasellaDiTesto 7">
              <a:extLst>
                <a:ext uri="{FF2B5EF4-FFF2-40B4-BE49-F238E27FC236}">
                  <a16:creationId xmlns:a16="http://schemas.microsoft.com/office/drawing/2014/main" id="{A3E80807-AA4C-4987-B65A-C0C882BB8EA7}"/>
                </a:ext>
              </a:extLst>
            </p:cNvPr>
            <p:cNvSpPr txBox="1"/>
            <p:nvPr/>
          </p:nvSpPr>
          <p:spPr>
            <a:xfrm>
              <a:off x="5001610" y="1397161"/>
              <a:ext cx="4154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…</a:t>
              </a:r>
            </a:p>
          </p:txBody>
        </p:sp>
        <p:grpSp>
          <p:nvGrpSpPr>
            <p:cNvPr id="9" name="Gruppo 8">
              <a:extLst>
                <a:ext uri="{FF2B5EF4-FFF2-40B4-BE49-F238E27FC236}">
                  <a16:creationId xmlns:a16="http://schemas.microsoft.com/office/drawing/2014/main" id="{A4E7EFFA-D952-41A9-B953-0670CA6AF512}"/>
                </a:ext>
              </a:extLst>
            </p:cNvPr>
            <p:cNvGrpSpPr/>
            <p:nvPr/>
          </p:nvGrpSpPr>
          <p:grpSpPr>
            <a:xfrm>
              <a:off x="3935761" y="1844824"/>
              <a:ext cx="3259027" cy="3537850"/>
              <a:chOff x="3935761" y="1844824"/>
              <a:chExt cx="3259027" cy="3537850"/>
            </a:xfrm>
          </p:grpSpPr>
          <p:cxnSp>
            <p:nvCxnSpPr>
              <p:cNvPr id="10" name="Connettore 2 9">
                <a:extLst>
                  <a:ext uri="{FF2B5EF4-FFF2-40B4-BE49-F238E27FC236}">
                    <a16:creationId xmlns:a16="http://schemas.microsoft.com/office/drawing/2014/main" id="{C57F19A5-B759-412A-9D24-41CCC11EC3D2}"/>
                  </a:ext>
                </a:extLst>
              </p:cNvPr>
              <p:cNvCxnSpPr/>
              <p:nvPr/>
            </p:nvCxnSpPr>
            <p:spPr>
              <a:xfrm flipH="1">
                <a:off x="5212336" y="1844824"/>
                <a:ext cx="0" cy="432048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Decisione 10">
                <a:extLst>
                  <a:ext uri="{FF2B5EF4-FFF2-40B4-BE49-F238E27FC236}">
                    <a16:creationId xmlns:a16="http://schemas.microsoft.com/office/drawing/2014/main" id="{58DE4690-BAA2-41BE-9335-A4B45BA69D04}"/>
                  </a:ext>
                </a:extLst>
              </p:cNvPr>
              <p:cNvSpPr/>
              <p:nvPr/>
            </p:nvSpPr>
            <p:spPr>
              <a:xfrm>
                <a:off x="3935761" y="2276872"/>
                <a:ext cx="2520277" cy="612648"/>
              </a:xfrm>
              <a:prstGeom prst="flowChartDecision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>
                    <a:solidFill>
                      <a:schemeClr val="tx1"/>
                    </a:solidFill>
                  </a:rPr>
                  <a:t>condizione</a:t>
                </a:r>
                <a:endParaRPr lang="en-US" sz="1600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2" name="Connettore 2 11">
                <a:extLst>
                  <a:ext uri="{FF2B5EF4-FFF2-40B4-BE49-F238E27FC236}">
                    <a16:creationId xmlns:a16="http://schemas.microsoft.com/office/drawing/2014/main" id="{07CB7C8F-1087-4218-898E-CB26CD8FCB13}"/>
                  </a:ext>
                </a:extLst>
              </p:cNvPr>
              <p:cNvCxnSpPr>
                <a:cxnSpLocks/>
                <a:stCxn id="11" idx="2"/>
                <a:endCxn id="16" idx="0"/>
              </p:cNvCxnSpPr>
              <p:nvPr/>
            </p:nvCxnSpPr>
            <p:spPr>
              <a:xfrm>
                <a:off x="5195900" y="2889520"/>
                <a:ext cx="0" cy="426562"/>
              </a:xfrm>
              <a:prstGeom prst="straightConnector1">
                <a:avLst/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" name="Rettangolo 12">
                <a:extLst>
                  <a:ext uri="{FF2B5EF4-FFF2-40B4-BE49-F238E27FC236}">
                    <a16:creationId xmlns:a16="http://schemas.microsoft.com/office/drawing/2014/main" id="{D81A4ACC-A988-4409-95DE-D0B16D2F22F3}"/>
                  </a:ext>
                </a:extLst>
              </p:cNvPr>
              <p:cNvSpPr/>
              <p:nvPr/>
            </p:nvSpPr>
            <p:spPr>
              <a:xfrm>
                <a:off x="5172070" y="2921097"/>
                <a:ext cx="76495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/>
                  <a:t>VERO</a:t>
                </a:r>
              </a:p>
            </p:txBody>
          </p:sp>
          <p:sp>
            <p:nvSpPr>
              <p:cNvPr id="14" name="Rettangolo 13">
                <a:extLst>
                  <a:ext uri="{FF2B5EF4-FFF2-40B4-BE49-F238E27FC236}">
                    <a16:creationId xmlns:a16="http://schemas.microsoft.com/office/drawing/2014/main" id="{C653F8A1-6DC1-47D2-8E4F-7DC099683CD0}"/>
                  </a:ext>
                </a:extLst>
              </p:cNvPr>
              <p:cNvSpPr/>
              <p:nvPr/>
            </p:nvSpPr>
            <p:spPr>
              <a:xfrm>
                <a:off x="6349813" y="2261357"/>
                <a:ext cx="844975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1600" dirty="0"/>
                  <a:t>FALSO</a:t>
                </a:r>
              </a:p>
            </p:txBody>
          </p:sp>
          <p:cxnSp>
            <p:nvCxnSpPr>
              <p:cNvPr id="15" name="Connettore 4 24">
                <a:extLst>
                  <a:ext uri="{FF2B5EF4-FFF2-40B4-BE49-F238E27FC236}">
                    <a16:creationId xmlns:a16="http://schemas.microsoft.com/office/drawing/2014/main" id="{62415C00-890E-4D28-BB3F-7BF863D8FE45}"/>
                  </a:ext>
                </a:extLst>
              </p:cNvPr>
              <p:cNvCxnSpPr>
                <a:cxnSpLocks/>
                <a:stCxn id="11" idx="3"/>
              </p:cNvCxnSpPr>
              <p:nvPr/>
            </p:nvCxnSpPr>
            <p:spPr>
              <a:xfrm flipH="1">
                <a:off x="5212336" y="2583196"/>
                <a:ext cx="1243702" cy="2558381"/>
              </a:xfrm>
              <a:prstGeom prst="bentConnector4">
                <a:avLst>
                  <a:gd name="adj1" fmla="val -54421"/>
                  <a:gd name="adj2" fmla="val 88224"/>
                </a:avLst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e 15">
                <a:extLst>
                  <a:ext uri="{FF2B5EF4-FFF2-40B4-BE49-F238E27FC236}">
                    <a16:creationId xmlns:a16="http://schemas.microsoft.com/office/drawing/2014/main" id="{110720B4-E352-4491-A846-CE9A04ECE846}"/>
                  </a:ext>
                </a:extLst>
              </p:cNvPr>
              <p:cNvSpPr/>
              <p:nvPr/>
            </p:nvSpPr>
            <p:spPr>
              <a:xfrm>
                <a:off x="4223792" y="3316082"/>
                <a:ext cx="1971135" cy="1186035"/>
              </a:xfrm>
              <a:prstGeom prst="ellipse">
                <a:avLst/>
              </a:prstGeom>
              <a:noFill/>
              <a:ln>
                <a:solidFill>
                  <a:srgbClr val="C00000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err="1">
                    <a:solidFill>
                      <a:schemeClr val="tx1"/>
                    </a:solidFill>
                  </a:rPr>
                  <a:t>Operazioni</a:t>
                </a:r>
                <a:r>
                  <a:rPr lang="en-US" dirty="0">
                    <a:solidFill>
                      <a:schemeClr val="tx1"/>
                    </a:solidFill>
                  </a:rPr>
                  <a:t> da </a:t>
                </a:r>
                <a:r>
                  <a:rPr lang="en-US" dirty="0" err="1">
                    <a:solidFill>
                      <a:schemeClr val="tx1"/>
                    </a:solidFill>
                  </a:rPr>
                  <a:t>ripetere</a:t>
                </a:r>
                <a:endParaRPr lang="en-US" dirty="0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17" name="Connettore a gomito 16">
                <a:extLst>
                  <a:ext uri="{FF2B5EF4-FFF2-40B4-BE49-F238E27FC236}">
                    <a16:creationId xmlns:a16="http://schemas.microsoft.com/office/drawing/2014/main" id="{AE0DA8D3-7184-413E-9304-5E0B1AAE8CE7}"/>
                  </a:ext>
                </a:extLst>
              </p:cNvPr>
              <p:cNvCxnSpPr>
                <a:cxnSpLocks/>
                <a:stCxn id="16" idx="4"/>
              </p:cNvCxnSpPr>
              <p:nvPr/>
            </p:nvCxnSpPr>
            <p:spPr>
              <a:xfrm rot="5400000" flipH="1">
                <a:off x="3950101" y="3242859"/>
                <a:ext cx="2513277" cy="5240"/>
              </a:xfrm>
              <a:prstGeom prst="bentConnector5">
                <a:avLst>
                  <a:gd name="adj1" fmla="val -9096"/>
                  <a:gd name="adj2" fmla="val 36908683"/>
                  <a:gd name="adj3" fmla="val 100301"/>
                </a:avLst>
              </a:prstGeom>
              <a:ln>
                <a:solidFill>
                  <a:srgbClr val="C0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CasellaDiTesto 17">
                <a:extLst>
                  <a:ext uri="{FF2B5EF4-FFF2-40B4-BE49-F238E27FC236}">
                    <a16:creationId xmlns:a16="http://schemas.microsoft.com/office/drawing/2014/main" id="{17AFDF08-A292-490A-846C-0214C6A208A9}"/>
                  </a:ext>
                </a:extLst>
              </p:cNvPr>
              <p:cNvSpPr txBox="1"/>
              <p:nvPr/>
            </p:nvSpPr>
            <p:spPr>
              <a:xfrm>
                <a:off x="5004587" y="5013342"/>
                <a:ext cx="4154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dirty="0"/>
                  <a:t>…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81785499"/>
      </p:ext>
    </p:extLst>
  </p:cSld>
  <p:clrMapOvr>
    <a:masterClrMapping/>
  </p:clrMapOvr>
</p:sld>
</file>

<file path=ppt/theme/theme1.xml><?xml version="1.0" encoding="utf-8"?>
<a:theme xmlns:a="http://schemas.openxmlformats.org/drawingml/2006/main" name="Personalizza struttur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131461</TotalTime>
  <Words>966</Words>
  <Application>Microsoft Office PowerPoint</Application>
  <PresentationFormat>Widescreen</PresentationFormat>
  <Paragraphs>111</Paragraphs>
  <Slides>13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Personalizza struttura</vt:lpstr>
      <vt:lpstr>Diagramma di Flusso</vt:lpstr>
      <vt:lpstr>Diagramma di Flusso</vt:lpstr>
      <vt:lpstr>Diagramma di Flusso</vt:lpstr>
      <vt:lpstr>Diagramma di Flusso</vt:lpstr>
      <vt:lpstr>Diagramma di Flusso</vt:lpstr>
      <vt:lpstr>Diagramma di Flusso: Esempio 1</vt:lpstr>
      <vt:lpstr>Diagramma di Flusso: Esempio 1</vt:lpstr>
      <vt:lpstr>Come Modellare la Ripetizione</vt:lpstr>
      <vt:lpstr>Come Modellare la Ripetizione</vt:lpstr>
      <vt:lpstr>Come Modellare la Ripetizione</vt:lpstr>
      <vt:lpstr>Come Modellare la Ripetizione</vt:lpstr>
      <vt:lpstr>Diagramma di Flusso: Esempio 2</vt:lpstr>
      <vt:lpstr>Diagramma di Flusso: Esempio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Diagramma di Flusso</dc:title>
  <dc:creator>Federico Bolelli</dc:creator>
  <cp:lastModifiedBy>FEDERICO BOLELLI</cp:lastModifiedBy>
  <cp:revision>17</cp:revision>
  <cp:lastPrinted>2018-12-10T18:16:02Z</cp:lastPrinted>
  <dcterms:modified xsi:type="dcterms:W3CDTF">2019-12-04T09:52:06Z</dcterms:modified>
</cp:coreProperties>
</file>