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90" r:id="rId1"/>
  </p:sldMasterIdLst>
  <p:notesMasterIdLst>
    <p:notesMasterId r:id="rId51"/>
  </p:notesMasterIdLst>
  <p:handoutMasterIdLst>
    <p:handoutMasterId r:id="rId52"/>
  </p:handoutMasterIdLst>
  <p:sldIdLst>
    <p:sldId id="373" r:id="rId2"/>
    <p:sldId id="374" r:id="rId3"/>
    <p:sldId id="376" r:id="rId4"/>
    <p:sldId id="377" r:id="rId5"/>
    <p:sldId id="378" r:id="rId6"/>
    <p:sldId id="380" r:id="rId7"/>
    <p:sldId id="375" r:id="rId8"/>
    <p:sldId id="379" r:id="rId9"/>
    <p:sldId id="382" r:id="rId10"/>
    <p:sldId id="383" r:id="rId11"/>
    <p:sldId id="396" r:id="rId12"/>
    <p:sldId id="397" r:id="rId13"/>
    <p:sldId id="398" r:id="rId14"/>
    <p:sldId id="399" r:id="rId15"/>
    <p:sldId id="400" r:id="rId16"/>
    <p:sldId id="401" r:id="rId17"/>
    <p:sldId id="402" r:id="rId18"/>
    <p:sldId id="403" r:id="rId19"/>
    <p:sldId id="404" r:id="rId20"/>
    <p:sldId id="384" r:id="rId21"/>
    <p:sldId id="381" r:id="rId22"/>
    <p:sldId id="385" r:id="rId23"/>
    <p:sldId id="386" r:id="rId24"/>
    <p:sldId id="387" r:id="rId25"/>
    <p:sldId id="388" r:id="rId26"/>
    <p:sldId id="389" r:id="rId27"/>
    <p:sldId id="390" r:id="rId28"/>
    <p:sldId id="391" r:id="rId29"/>
    <p:sldId id="392" r:id="rId30"/>
    <p:sldId id="393" r:id="rId31"/>
    <p:sldId id="394" r:id="rId32"/>
    <p:sldId id="395" r:id="rId33"/>
    <p:sldId id="405" r:id="rId34"/>
    <p:sldId id="406" r:id="rId35"/>
    <p:sldId id="407" r:id="rId36"/>
    <p:sldId id="408" r:id="rId37"/>
    <p:sldId id="409" r:id="rId38"/>
    <p:sldId id="410" r:id="rId39"/>
    <p:sldId id="411" r:id="rId40"/>
    <p:sldId id="412" r:id="rId41"/>
    <p:sldId id="413" r:id="rId42"/>
    <p:sldId id="414" r:id="rId43"/>
    <p:sldId id="415" r:id="rId44"/>
    <p:sldId id="421" r:id="rId45"/>
    <p:sldId id="416" r:id="rId46"/>
    <p:sldId id="417" r:id="rId47"/>
    <p:sldId id="418" r:id="rId48"/>
    <p:sldId id="419" r:id="rId49"/>
    <p:sldId id="420" r:id="rId50"/>
  </p:sldIdLst>
  <p:sldSz cx="12192000" cy="6858000"/>
  <p:notesSz cx="6797675" cy="9926638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alibri Light" panose="020F0302020204030204" pitchFamily="34" charset="0"/>
      <p:regular r:id="rId57"/>
      <p:italic r:id="rId58"/>
    </p:embeddedFont>
  </p:embeddedFont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9pPr>
  </p:defaultTextStyle>
  <p:extLst>
    <p:ext uri="{521415D9-36F7-43E2-AB2F-B90AF26B5E84}">
      <p14:sectionLst xmlns:p14="http://schemas.microsoft.com/office/powerpoint/2010/main">
        <p14:section name="Sezione predefinita" id="{A961AEC8-A6E4-4452-AB4F-104445B21901}">
          <p14:sldIdLst>
            <p14:sldId id="373"/>
            <p14:sldId id="374"/>
            <p14:sldId id="376"/>
            <p14:sldId id="377"/>
            <p14:sldId id="378"/>
            <p14:sldId id="380"/>
            <p14:sldId id="375"/>
            <p14:sldId id="379"/>
            <p14:sldId id="382"/>
            <p14:sldId id="383"/>
            <p14:sldId id="396"/>
            <p14:sldId id="397"/>
            <p14:sldId id="398"/>
            <p14:sldId id="399"/>
            <p14:sldId id="400"/>
            <p14:sldId id="401"/>
            <p14:sldId id="402"/>
            <p14:sldId id="403"/>
            <p14:sldId id="404"/>
            <p14:sldId id="384"/>
            <p14:sldId id="381"/>
            <p14:sldId id="385"/>
            <p14:sldId id="386"/>
            <p14:sldId id="387"/>
            <p14:sldId id="388"/>
            <p14:sldId id="389"/>
            <p14:sldId id="390"/>
            <p14:sldId id="391"/>
            <p14:sldId id="392"/>
            <p14:sldId id="393"/>
            <p14:sldId id="394"/>
            <p14:sldId id="395"/>
            <p14:sldId id="405"/>
            <p14:sldId id="406"/>
            <p14:sldId id="407"/>
            <p14:sldId id="408"/>
            <p14:sldId id="409"/>
            <p14:sldId id="410"/>
            <p14:sldId id="411"/>
            <p14:sldId id="412"/>
            <p14:sldId id="413"/>
            <p14:sldId id="414"/>
            <p14:sldId id="415"/>
            <p14:sldId id="421"/>
            <p14:sldId id="416"/>
            <p14:sldId id="417"/>
            <p14:sldId id="418"/>
            <p14:sldId id="419"/>
            <p14:sldId id="420"/>
          </p14:sldIdLst>
        </p14:section>
        <p14:section name="Sezione senza titolo" id="{A98670A9-04EC-40FC-95EA-93AB2D441DC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48"/>
    <a:srgbClr val="C0504D"/>
    <a:srgbClr val="989AA0"/>
    <a:srgbClr val="757070"/>
    <a:srgbClr val="0000FF"/>
    <a:srgbClr val="FFFFFF"/>
    <a:srgbClr val="0033CC"/>
    <a:srgbClr val="333333"/>
    <a:srgbClr val="5376A1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307" autoAdjust="0"/>
    <p:restoredTop sz="92209" autoAdjust="0"/>
  </p:normalViewPr>
  <p:slideViewPr>
    <p:cSldViewPr>
      <p:cViewPr varScale="1">
        <p:scale>
          <a:sx n="82" d="100"/>
          <a:sy n="82" d="100"/>
        </p:scale>
        <p:origin x="206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4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612C7958-2C3E-429E-8B0A-B71110CE39C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60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984" y="4714653"/>
            <a:ext cx="5437228" cy="446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Fare clic per modificare gli stili del testo dello schema</a:t>
            </a:r>
          </a:p>
          <a:p>
            <a:pPr lvl="1"/>
            <a:r>
              <a:rPr lang="en-US" noProof="0"/>
              <a:t>Secondo livello</a:t>
            </a:r>
          </a:p>
          <a:p>
            <a:pPr lvl="2"/>
            <a:r>
              <a:rPr lang="en-US" noProof="0"/>
              <a:t>Terzo livello</a:t>
            </a:r>
          </a:p>
          <a:p>
            <a:pPr lvl="3"/>
            <a:r>
              <a:rPr lang="en-US" noProof="0"/>
              <a:t>Quarto livello</a:t>
            </a:r>
          </a:p>
          <a:p>
            <a:pPr lvl="4"/>
            <a:r>
              <a:rPr lang="en-US" noProof="0"/>
              <a:t>Quinto livello</a:t>
            </a: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0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3D094680-745A-48A5-94A2-36C6D2A216E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431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696"/>
            <a:fld id="{DCB918C2-3E1D-4BE6-9762-47ED43E75007}" type="slidenum">
              <a:rPr lang="en-US" smtClean="0">
                <a:cs typeface="Times New Roman" pitchFamily="18" charset="0"/>
              </a:rPr>
              <a:pPr defTabSz="920696"/>
              <a:t>1</a:t>
            </a:fld>
            <a:endParaRPr lang="en-US">
              <a:cs typeface="Times New Roman" pitchFamily="18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59496" y="1056788"/>
            <a:ext cx="9144000" cy="23876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11" name="Rectangle 6"/>
          <p:cNvSpPr/>
          <p:nvPr userDrawn="1"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7"/>
          <p:cNvSpPr/>
          <p:nvPr userDrawn="1"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363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1214016"/>
          </a:xfr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838200" y="1700808"/>
            <a:ext cx="10515600" cy="4351338"/>
          </a:xfrm>
        </p:spPr>
        <p:txBody>
          <a:bodyPr/>
          <a:lstStyle>
            <a:lvl1pPr algn="l">
              <a:defRPr lang="it-IT" sz="28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1pPr>
            <a:lvl6pPr marL="895350" indent="-273050">
              <a:buFont typeface="Arial" panose="020B0604020202020204" pitchFamily="34" charset="0"/>
              <a:buChar char="•"/>
              <a:defRPr lang="it-IT" sz="24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6pPr>
            <a:lvl7pPr marL="1347788" indent="-266700">
              <a:defRPr lang="it-IT" sz="20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7pPr>
            <a:lvl8pPr marL="1700213" indent="-268288">
              <a:defRPr lang="it-IT" sz="18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8pPr>
            <a:lvl9pPr marL="1976438" indent="-184150">
              <a:defRPr lang="it-IT" sz="16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9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5"/>
            <a:r>
              <a:rPr lang="it-IT" dirty="0"/>
              <a:t>Secondo livello</a:t>
            </a:r>
          </a:p>
          <a:p>
            <a:pPr lvl="6"/>
            <a:r>
              <a:rPr lang="it-IT" dirty="0"/>
              <a:t>Terzo livello</a:t>
            </a:r>
          </a:p>
          <a:p>
            <a:pPr lvl="7"/>
            <a:r>
              <a:rPr lang="it-IT" dirty="0"/>
              <a:t>Quarto livello</a:t>
            </a:r>
          </a:p>
          <a:p>
            <a:pPr lvl="8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10515600" cy="365125"/>
          </a:xfrm>
        </p:spPr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  <p:sp>
        <p:nvSpPr>
          <p:cNvPr id="8" name="Rectangle 6"/>
          <p:cNvSpPr/>
          <p:nvPr userDrawn="1"/>
        </p:nvSpPr>
        <p:spPr>
          <a:xfrm>
            <a:off x="12002641" y="4797152"/>
            <a:ext cx="189360" cy="2065611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7"/>
          <p:cNvSpPr/>
          <p:nvPr userDrawn="1"/>
        </p:nvSpPr>
        <p:spPr>
          <a:xfrm>
            <a:off x="12002642" y="0"/>
            <a:ext cx="189360" cy="47971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84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4"/>
            <a:r>
              <a:rPr lang="it-IT" dirty="0"/>
              <a:t>Secondo livello</a:t>
            </a:r>
          </a:p>
          <a:p>
            <a:pPr lvl="5"/>
            <a:r>
              <a:rPr lang="it-IT" dirty="0"/>
              <a:t>Terzo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2511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1" r:id="rId1"/>
    <p:sldLayoutId id="2147483892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b="1" kern="1200" cap="none" spc="-60" baseline="0" noProof="0" dirty="0">
          <a:solidFill>
            <a:srgbClr val="C0504D"/>
          </a:solidFill>
          <a:latin typeface="+mj-lt"/>
          <a:ea typeface="+mj-ea"/>
          <a:cs typeface="+mj-cs"/>
        </a:defRPr>
      </a:lvl1pPr>
    </p:titleStyle>
    <p:bodyStyle>
      <a:lvl1pPr marL="268288" indent="-268288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spc="-5" noProof="0" dirty="0">
          <a:solidFill>
            <a:srgbClr val="727272"/>
          </a:solidFill>
          <a:latin typeface="Arial"/>
          <a:ea typeface="+mn-ea"/>
          <a:cs typeface="Arial"/>
        </a:defRPr>
      </a:lvl1pPr>
      <a:lvl2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42900" indent="28575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400" b="0" kern="1200" spc="-5" noProof="0" dirty="0" smtClean="0">
          <a:solidFill>
            <a:srgbClr val="727272"/>
          </a:solidFill>
          <a:latin typeface="Arial"/>
          <a:ea typeface="+mn-ea"/>
          <a:cs typeface="Arial"/>
        </a:defRPr>
      </a:lvl5pPr>
      <a:lvl6pPr marL="1163638" indent="-268288" algn="l" defTabSz="914400" rtl="0" eaLnBrk="1" latinLnBrk="0" hangingPunct="1">
        <a:lnSpc>
          <a:spcPct val="90000"/>
        </a:lnSpc>
        <a:spcBef>
          <a:spcPts val="500"/>
        </a:spcBef>
        <a:buClr>
          <a:srgbClr val="C0504D"/>
        </a:buClr>
        <a:buFont typeface="Arial" panose="020B0604020202020204" pitchFamily="34" charset="0"/>
        <a:buChar char="•"/>
        <a:defRPr lang="it-IT" sz="2000" b="0" kern="1200" spc="-5" noProof="0" dirty="0">
          <a:solidFill>
            <a:srgbClr val="727272"/>
          </a:solidFill>
          <a:latin typeface="Arial"/>
          <a:ea typeface="+mn-ea"/>
          <a:cs typeface="Arial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504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ython.it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it/url?sa=t&amp;rct=j&amp;q=&amp;esrc=s&amp;source=web&amp;cd=1&amp;ved=2ahUKEwjp0ey754vfAhWIposKHZCEAVgQFjAAegQICBAC&amp;url=http://www.python.it/doc/Howtothink/HowToThink_ITA.pdf.gz&amp;usg=AOvVaw0HZS7xER--MQ5yMI2a1KIl" TargetMode="External"/><Relationship Id="rId2" Type="http://schemas.openxmlformats.org/officeDocument/2006/relationships/hyperlink" Target="http://www.greenteapress.com/thinkpython/thinkCSpy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s3-us-west-2.amazonaws.com/python-notes/a-whirlwind-tour-of-python-2.pdf" TargetMode="Externa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jetbrains.com/pycharm/download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file/d/1RHRdpVg3nRsDT5CItP0dBSxRQBeQV9-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/>
              <a:t>Introduzione al Linguaggio </a:t>
            </a:r>
            <a:r>
              <a:rPr lang="it-IT" dirty="0" err="1"/>
              <a:t>Python</a:t>
            </a:r>
            <a:endParaRPr lang="it-IT" dirty="0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88088" y="4193862"/>
            <a:ext cx="472784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400" dirty="0"/>
              <a:t>Costantino Grana</a:t>
            </a:r>
            <a:br>
              <a:rPr lang="it-IT" sz="2400" dirty="0"/>
            </a:br>
            <a:r>
              <a:rPr lang="it-IT" sz="2400" dirty="0"/>
              <a:t>costantino.grana@unimore.it</a:t>
            </a:r>
          </a:p>
          <a:p>
            <a:pPr algn="r">
              <a:spcBef>
                <a:spcPct val="50000"/>
              </a:spcBef>
            </a:pPr>
            <a:endParaRPr lang="it-IT" sz="2400" baseline="30000" dirty="0">
              <a:latin typeface="+mn-lt"/>
            </a:endParaRPr>
          </a:p>
          <a:p>
            <a:pPr algn="r">
              <a:spcBef>
                <a:spcPct val="50000"/>
              </a:spcBef>
            </a:pPr>
            <a:r>
              <a:rPr lang="it-IT" sz="2400" dirty="0"/>
              <a:t>Federico Bolelli</a:t>
            </a:r>
            <a:br>
              <a:rPr lang="it-IT" sz="2400" dirty="0"/>
            </a:br>
            <a:r>
              <a:rPr lang="it-IT" sz="2400" dirty="0"/>
              <a:t>federico.bolelli@unimore.it</a:t>
            </a:r>
            <a:endParaRPr lang="it-IT" sz="2400" baseline="30000" dirty="0"/>
          </a:p>
          <a:p>
            <a:pPr algn="r">
              <a:spcBef>
                <a:spcPct val="50000"/>
              </a:spcBef>
            </a:pPr>
            <a:endParaRPr lang="it-IT" sz="2400" baseline="30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2351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Come </a:t>
            </a:r>
            <a:r>
              <a:rPr lang="en-US" dirty="0" err="1"/>
              <a:t>Configurare</a:t>
            </a:r>
            <a:r>
              <a:rPr lang="en-US" dirty="0"/>
              <a:t> </a:t>
            </a:r>
            <a:r>
              <a:rPr lang="en-US" dirty="0" err="1"/>
              <a:t>PyCharm</a:t>
            </a:r>
            <a:r>
              <a:rPr lang="en-US" dirty="0"/>
              <a:t> Portable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0" y="1772816"/>
            <a:ext cx="5715000" cy="3895725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>
            <a:off x="2063552" y="5373216"/>
            <a:ext cx="5184576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EA5C437-15BA-46B5-9A83-F214C2B1F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09249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Configurare </a:t>
            </a:r>
            <a:r>
              <a:rPr lang="it-IT" dirty="0" err="1"/>
              <a:t>PyCharm</a:t>
            </a:r>
            <a:r>
              <a:rPr lang="it-IT" dirty="0"/>
              <a:t> </a:t>
            </a:r>
            <a:r>
              <a:rPr lang="it-IT" dirty="0" err="1"/>
              <a:t>Portable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Scegliete il tema che preferite (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IntelliJ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 o 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Darcula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) e cliccate su  “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Skip</a:t>
            </a:r>
            <a:r>
              <a:rPr lang="it-IT" i="1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Remaining</a:t>
            </a:r>
            <a:r>
              <a:rPr lang="it-IT" i="1" spc="-5" dirty="0">
                <a:solidFill>
                  <a:srgbClr val="727272"/>
                </a:solidFill>
                <a:latin typeface="Arial"/>
                <a:cs typeface="Arial"/>
              </a:rPr>
              <a:t> and Set 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Defaults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”</a:t>
            </a: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2175588"/>
            <a:ext cx="5256584" cy="4446407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>
            <a:off x="2523309" y="6425627"/>
            <a:ext cx="1008112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1155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Create quindi un nuovo progetto o apritene uno esistente:</a:t>
            </a: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BC315E36-D58B-48C8-9A3E-9ADDCAC965A1}"/>
              </a:ext>
            </a:extLst>
          </p:cNvPr>
          <p:cNvGrpSpPr/>
          <p:nvPr/>
        </p:nvGrpSpPr>
        <p:grpSpPr>
          <a:xfrm>
            <a:off x="551384" y="1772816"/>
            <a:ext cx="8569434" cy="4524375"/>
            <a:chOff x="1070288" y="1865802"/>
            <a:chExt cx="8569434" cy="4524375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143672" y="1865802"/>
              <a:ext cx="6496050" cy="4524375"/>
            </a:xfrm>
            <a:prstGeom prst="rect">
              <a:avLst/>
            </a:prstGeom>
          </p:spPr>
        </p:pic>
        <p:cxnSp>
          <p:nvCxnSpPr>
            <p:cNvPr id="12" name="Connettore 2 11"/>
            <p:cNvCxnSpPr/>
            <p:nvPr/>
          </p:nvCxnSpPr>
          <p:spPr>
            <a:xfrm>
              <a:off x="2711624" y="4330042"/>
              <a:ext cx="245015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ttore 2 12"/>
            <p:cNvCxnSpPr/>
            <p:nvPr/>
          </p:nvCxnSpPr>
          <p:spPr>
            <a:xfrm>
              <a:off x="2725479" y="4694879"/>
              <a:ext cx="245015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Rettangolo 10"/>
            <p:cNvSpPr/>
            <p:nvPr/>
          </p:nvSpPr>
          <p:spPr>
            <a:xfrm>
              <a:off x="1260084" y="4149452"/>
              <a:ext cx="14093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pc="-5" dirty="0">
                  <a:solidFill>
                    <a:srgbClr val="727272"/>
                  </a:solidFill>
                  <a:latin typeface="Arial"/>
                  <a:cs typeface="Arial"/>
                </a:rPr>
                <a:t>Crea Nuovo</a:t>
              </a:r>
              <a:endParaRPr lang="it-IT" dirty="0"/>
            </a:p>
          </p:txBody>
        </p:sp>
        <p:sp>
          <p:nvSpPr>
            <p:cNvPr id="15" name="Rettangolo 14"/>
            <p:cNvSpPr/>
            <p:nvPr/>
          </p:nvSpPr>
          <p:spPr>
            <a:xfrm>
              <a:off x="1070288" y="4510213"/>
              <a:ext cx="159915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t-IT" spc="-5" dirty="0">
                  <a:solidFill>
                    <a:srgbClr val="727272"/>
                  </a:solidFill>
                  <a:latin typeface="Arial"/>
                  <a:cs typeface="Arial"/>
                </a:rPr>
                <a:t>Apri Esistente</a:t>
              </a:r>
              <a:endParaRPr lang="it-IT" dirty="0"/>
            </a:p>
          </p:txBody>
        </p:sp>
      </p:grpSp>
      <p:sp>
        <p:nvSpPr>
          <p:cNvPr id="6" name="Segnaposto piè di pagina 5">
            <a:extLst>
              <a:ext uri="{FF2B5EF4-FFF2-40B4-BE49-F238E27FC236}">
                <a16:creationId xmlns:a16="http://schemas.microsoft.com/office/drawing/2014/main" id="{22D35E98-EA22-4EA1-9182-6C802F0D8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1069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Se state creando un nuovo progetto dovete specificare il percorso in cui volete crearlo. Consiglio: create una cartella sul 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Desktop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 e selezionate quella come 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Location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 del nuovo progetto.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88BA538E-E8AB-4F60-BE50-EC4562010C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ADAF839D-E572-4A01-8E7C-21D3F6E475E5}"/>
              </a:ext>
            </a:extLst>
          </p:cNvPr>
          <p:cNvGrpSpPr/>
          <p:nvPr/>
        </p:nvGrpSpPr>
        <p:grpSpPr>
          <a:xfrm>
            <a:off x="2495600" y="2554784"/>
            <a:ext cx="6180531" cy="3655108"/>
            <a:chOff x="2567608" y="2554784"/>
            <a:chExt cx="6180531" cy="3655108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493438" y="2554784"/>
              <a:ext cx="5254701" cy="3655108"/>
            </a:xfrm>
            <a:prstGeom prst="rect">
              <a:avLst/>
            </a:prstGeom>
          </p:spPr>
        </p:pic>
        <p:cxnSp>
          <p:nvCxnSpPr>
            <p:cNvPr id="12" name="Connettore 2 11"/>
            <p:cNvCxnSpPr/>
            <p:nvPr/>
          </p:nvCxnSpPr>
          <p:spPr>
            <a:xfrm>
              <a:off x="2567608" y="2996952"/>
              <a:ext cx="1442043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5879365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Espandete il menu a tendina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Project Interpreter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, selezionate </a:t>
            </a:r>
            <a:r>
              <a:rPr lang="it-IT" sz="2400" i="1" spc="-5" dirty="0" err="1">
                <a:solidFill>
                  <a:srgbClr val="C00000"/>
                </a:solidFill>
                <a:latin typeface="Arial"/>
                <a:cs typeface="Arial"/>
              </a:rPr>
              <a:t>Existing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lang="it-IT" sz="2400" i="1" spc="-5" dirty="0" err="1">
                <a:solidFill>
                  <a:srgbClr val="C00000"/>
                </a:solidFill>
                <a:latin typeface="Arial"/>
                <a:cs typeface="Arial"/>
              </a:rPr>
              <a:t>interpreter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, 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quindi cliccate su     e poi su </a:t>
            </a:r>
            <a:r>
              <a:rPr lang="it-IT" sz="2400" i="1" spc="-5" dirty="0" err="1">
                <a:solidFill>
                  <a:srgbClr val="C00000"/>
                </a:solidFill>
                <a:latin typeface="Arial"/>
                <a:cs typeface="Arial"/>
              </a:rPr>
              <a:t>Add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 Local</a:t>
            </a:r>
            <a:r>
              <a:rPr lang="it-IT" sz="2400" spc="-5" dirty="0">
                <a:latin typeface="Arial"/>
                <a:cs typeface="Arial"/>
              </a:rPr>
              <a:t>: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204864"/>
            <a:ext cx="6486525" cy="4505325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>
            <a:off x="1865645" y="3043134"/>
            <a:ext cx="144204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e 5"/>
          <p:cNvSpPr/>
          <p:nvPr/>
        </p:nvSpPr>
        <p:spPr>
          <a:xfrm>
            <a:off x="3301099" y="2928546"/>
            <a:ext cx="203479" cy="2160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435547" y="2873857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(1)</a:t>
            </a:r>
            <a:endParaRPr lang="it-IT" i="1" dirty="0"/>
          </a:p>
        </p:txBody>
      </p:sp>
      <p:cxnSp>
        <p:nvCxnSpPr>
          <p:cNvPr id="10" name="Connettore 2 9"/>
          <p:cNvCxnSpPr/>
          <p:nvPr/>
        </p:nvCxnSpPr>
        <p:spPr>
          <a:xfrm>
            <a:off x="1865645" y="4752853"/>
            <a:ext cx="1442043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1435547" y="4583576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(2)</a:t>
            </a:r>
            <a:endParaRPr lang="it-IT" i="1" dirty="0"/>
          </a:p>
        </p:txBody>
      </p:sp>
      <p:cxnSp>
        <p:nvCxnSpPr>
          <p:cNvPr id="13" name="Connettore 2 12"/>
          <p:cNvCxnSpPr/>
          <p:nvPr/>
        </p:nvCxnSpPr>
        <p:spPr>
          <a:xfrm>
            <a:off x="1870263" y="5062272"/>
            <a:ext cx="732208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asellaDiTesto 13"/>
          <p:cNvSpPr txBox="1"/>
          <p:nvPr/>
        </p:nvSpPr>
        <p:spPr>
          <a:xfrm>
            <a:off x="1435547" y="489299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(3)</a:t>
            </a:r>
            <a:endParaRPr lang="it-IT" i="1" dirty="0"/>
          </a:p>
        </p:txBody>
      </p:sp>
      <p:pic>
        <p:nvPicPr>
          <p:cNvPr id="15" name="Immagine 14"/>
          <p:cNvPicPr>
            <a:picLocks noChangeAspect="1"/>
          </p:cNvPicPr>
          <p:nvPr/>
        </p:nvPicPr>
        <p:blipFill rotWithShape="1">
          <a:blip r:embed="rId3"/>
          <a:srcRect l="9619" t="3625" r="4621" b="3232"/>
          <a:stretch/>
        </p:blipFill>
        <p:spPr>
          <a:xfrm>
            <a:off x="9134624" y="5212499"/>
            <a:ext cx="849593" cy="337128"/>
          </a:xfrm>
          <a:prstGeom prst="rect">
            <a:avLst/>
          </a:prstGeom>
        </p:spPr>
      </p:pic>
      <p:cxnSp>
        <p:nvCxnSpPr>
          <p:cNvPr id="16" name="Connettore 2 15"/>
          <p:cNvCxnSpPr/>
          <p:nvPr/>
        </p:nvCxnSpPr>
        <p:spPr>
          <a:xfrm>
            <a:off x="1870263" y="5371690"/>
            <a:ext cx="732208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asellaDiTesto 16"/>
          <p:cNvSpPr txBox="1"/>
          <p:nvPr/>
        </p:nvSpPr>
        <p:spPr>
          <a:xfrm>
            <a:off x="1435547" y="5202413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(4)</a:t>
            </a:r>
            <a:endParaRPr lang="it-IT" i="1" dirty="0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2"/>
          <a:srcRect l="92549" t="60735" r="3963" b="34470"/>
          <a:stretch/>
        </p:blipFill>
        <p:spPr>
          <a:xfrm>
            <a:off x="5224462" y="1776437"/>
            <a:ext cx="226219" cy="21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063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Cliccate su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System Interpreter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 e quindi su    :</a:t>
            </a:r>
            <a:endParaRPr lang="it-IT" sz="2400" spc="-5" dirty="0"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BA8F1BDE-660A-4CDE-826F-EEE936AABA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pic>
        <p:nvPicPr>
          <p:cNvPr id="18" name="Immagine 17"/>
          <p:cNvPicPr>
            <a:picLocks noChangeAspect="1"/>
          </p:cNvPicPr>
          <p:nvPr/>
        </p:nvPicPr>
        <p:blipFill rotWithShape="1">
          <a:blip r:embed="rId2"/>
          <a:srcRect l="94527" t="7953" r="2540" b="87982"/>
          <a:stretch/>
        </p:blipFill>
        <p:spPr>
          <a:xfrm>
            <a:off x="6960096" y="1464178"/>
            <a:ext cx="202407" cy="190501"/>
          </a:xfrm>
          <a:prstGeom prst="rect">
            <a:avLst/>
          </a:prstGeom>
        </p:spPr>
      </p:pic>
      <p:grpSp>
        <p:nvGrpSpPr>
          <p:cNvPr id="6" name="Gruppo 5">
            <a:extLst>
              <a:ext uri="{FF2B5EF4-FFF2-40B4-BE49-F238E27FC236}">
                <a16:creationId xmlns:a16="http://schemas.microsoft.com/office/drawing/2014/main" id="{128B73FF-7A72-449F-8F25-3126A92E45DE}"/>
              </a:ext>
            </a:extLst>
          </p:cNvPr>
          <p:cNvGrpSpPr/>
          <p:nvPr/>
        </p:nvGrpSpPr>
        <p:grpSpPr>
          <a:xfrm>
            <a:off x="1432619" y="1700808"/>
            <a:ext cx="7903741" cy="4687416"/>
            <a:chOff x="1420307" y="1975094"/>
            <a:chExt cx="7903741" cy="4687416"/>
          </a:xfrm>
        </p:grpSpPr>
        <p:sp>
          <p:nvSpPr>
            <p:cNvPr id="8" name="CasellaDiTesto 7"/>
            <p:cNvSpPr txBox="1"/>
            <p:nvPr/>
          </p:nvSpPr>
          <p:spPr>
            <a:xfrm>
              <a:off x="1420307" y="2686060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(1)</a:t>
              </a:r>
              <a:endParaRPr lang="it-IT" i="1" dirty="0"/>
            </a:p>
          </p:txBody>
        </p:sp>
        <p:sp>
          <p:nvSpPr>
            <p:cNvPr id="11" name="CasellaDiTesto 10"/>
            <p:cNvSpPr txBox="1"/>
            <p:nvPr/>
          </p:nvSpPr>
          <p:spPr>
            <a:xfrm>
              <a:off x="1432279" y="2277436"/>
              <a:ext cx="43633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i="1" dirty="0"/>
                <a:t>(2)</a:t>
              </a:r>
              <a:endParaRPr lang="it-IT" i="1" dirty="0"/>
            </a:p>
          </p:txBody>
        </p:sp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423130" y="1975094"/>
              <a:ext cx="6900918" cy="4687416"/>
            </a:xfrm>
            <a:prstGeom prst="rect">
              <a:avLst/>
            </a:prstGeom>
          </p:spPr>
        </p:pic>
        <p:cxnSp>
          <p:nvCxnSpPr>
            <p:cNvPr id="12" name="Connettore 2 11"/>
            <p:cNvCxnSpPr/>
            <p:nvPr/>
          </p:nvCxnSpPr>
          <p:spPr>
            <a:xfrm>
              <a:off x="1809428" y="2855337"/>
              <a:ext cx="77397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ttore 2 9"/>
            <p:cNvCxnSpPr/>
            <p:nvPr/>
          </p:nvCxnSpPr>
          <p:spPr>
            <a:xfrm>
              <a:off x="1862377" y="2446713"/>
              <a:ext cx="7041935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726114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A questo punto occorre specificare il percorso </a:t>
            </a:r>
            <a:r>
              <a:rPr lang="it-IT" sz="2400" spc="-5" dirty="0" err="1">
                <a:solidFill>
                  <a:srgbClr val="727272"/>
                </a:solidFill>
                <a:latin typeface="Arial"/>
                <a:cs typeface="Arial"/>
              </a:rPr>
              <a:t>dell’</a:t>
            </a:r>
            <a:r>
              <a:rPr lang="it-IT" sz="2400" i="1" spc="-5" dirty="0" err="1">
                <a:solidFill>
                  <a:srgbClr val="727272"/>
                </a:solidFill>
                <a:latin typeface="Arial"/>
                <a:cs typeface="Arial"/>
              </a:rPr>
              <a:t>interpreter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. Vi ricordate la cartella 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Miniconda3-4.5.1-Windows-x86? 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Al suo interno troverete un file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python.exe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, quello è il percorso da specificare</a:t>
            </a:r>
            <a:endParaRPr lang="it-IT" sz="2400" spc="-5" dirty="0">
              <a:latin typeface="Arial"/>
              <a:cs typeface="Arial"/>
            </a:endParaRPr>
          </a:p>
        </p:txBody>
      </p:sp>
      <p:grpSp>
        <p:nvGrpSpPr>
          <p:cNvPr id="6" name="Gruppo 5">
            <a:extLst>
              <a:ext uri="{FF2B5EF4-FFF2-40B4-BE49-F238E27FC236}">
                <a16:creationId xmlns:a16="http://schemas.microsoft.com/office/drawing/2014/main" id="{6C729BD1-B846-4B21-B416-B44BB4A36A08}"/>
              </a:ext>
            </a:extLst>
          </p:cNvPr>
          <p:cNvGrpSpPr/>
          <p:nvPr/>
        </p:nvGrpSpPr>
        <p:grpSpPr>
          <a:xfrm>
            <a:off x="1637196" y="2453538"/>
            <a:ext cx="6331012" cy="4215822"/>
            <a:chOff x="1631504" y="2420888"/>
            <a:chExt cx="6331012" cy="4215822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205500" y="2420888"/>
              <a:ext cx="3757016" cy="4215822"/>
            </a:xfrm>
            <a:prstGeom prst="rect">
              <a:avLst/>
            </a:prstGeom>
          </p:spPr>
        </p:pic>
        <p:sp>
          <p:nvSpPr>
            <p:cNvPr id="8" name="CasellaDiTesto 7"/>
            <p:cNvSpPr txBox="1"/>
            <p:nvPr/>
          </p:nvSpPr>
          <p:spPr>
            <a:xfrm>
              <a:off x="1631504" y="2699644"/>
              <a:ext cx="2160240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1600" spc="-5" dirty="0">
                  <a:solidFill>
                    <a:srgbClr val="727272"/>
                  </a:solidFill>
                  <a:latin typeface="Arial"/>
                  <a:cs typeface="Arial"/>
                </a:rPr>
                <a:t>Cercate l’eseguibile </a:t>
              </a:r>
              <a:r>
                <a:rPr lang="it-IT" sz="1600" i="1" spc="-5" dirty="0">
                  <a:solidFill>
                    <a:srgbClr val="727272"/>
                  </a:solidFill>
                  <a:latin typeface="Arial"/>
                  <a:cs typeface="Arial"/>
                </a:rPr>
                <a:t>python.exe</a:t>
              </a:r>
              <a:r>
                <a:rPr lang="it-IT" sz="1600" spc="-5" dirty="0">
                  <a:solidFill>
                    <a:srgbClr val="727272"/>
                  </a:solidFill>
                  <a:latin typeface="Arial"/>
                  <a:cs typeface="Arial"/>
                </a:rPr>
                <a:t> e scrivete il suo percorso qui, quindi cliccate su </a:t>
              </a:r>
              <a:r>
                <a:rPr lang="it-IT" sz="1600" i="1" spc="-5" dirty="0">
                  <a:solidFill>
                    <a:srgbClr val="727272"/>
                  </a:solidFill>
                  <a:latin typeface="Arial"/>
                  <a:cs typeface="Arial"/>
                </a:rPr>
                <a:t>ok</a:t>
              </a:r>
            </a:p>
          </p:txBody>
        </p:sp>
        <p:cxnSp>
          <p:nvCxnSpPr>
            <p:cNvPr id="12" name="Connettore 2 11"/>
            <p:cNvCxnSpPr/>
            <p:nvPr/>
          </p:nvCxnSpPr>
          <p:spPr>
            <a:xfrm>
              <a:off x="3791744" y="3140968"/>
              <a:ext cx="77397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185296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Dovreste trovarvi nella situazione illustrata sotto. Il percorso specificato al passo precedente dovrebbe comparire nell’apposito riquadro. Cliccate quindi su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ok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 e procedete.</a:t>
            </a:r>
            <a:endParaRPr lang="it-IT" sz="2400" spc="-5" dirty="0"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9B46D1CC-95A1-4FB5-9BAD-0E8CD1673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cxnSp>
        <p:nvCxnSpPr>
          <p:cNvPr id="12" name="Connettore 2 11"/>
          <p:cNvCxnSpPr/>
          <p:nvPr/>
        </p:nvCxnSpPr>
        <p:spPr>
          <a:xfrm>
            <a:off x="3791744" y="3140968"/>
            <a:ext cx="773971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uppo 6">
            <a:extLst>
              <a:ext uri="{FF2B5EF4-FFF2-40B4-BE49-F238E27FC236}">
                <a16:creationId xmlns:a16="http://schemas.microsoft.com/office/drawing/2014/main" id="{6E7BEE5C-66BA-465C-806F-209A84F790E0}"/>
              </a:ext>
            </a:extLst>
          </p:cNvPr>
          <p:cNvGrpSpPr/>
          <p:nvPr/>
        </p:nvGrpSpPr>
        <p:grpSpPr>
          <a:xfrm>
            <a:off x="3184608" y="2428280"/>
            <a:ext cx="5935728" cy="4025056"/>
            <a:chOff x="3215680" y="2428280"/>
            <a:chExt cx="5935728" cy="4025056"/>
          </a:xfrm>
        </p:grpSpPr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15680" y="2428280"/>
              <a:ext cx="5935728" cy="4025056"/>
            </a:xfrm>
            <a:prstGeom prst="rect">
              <a:avLst/>
            </a:prstGeom>
          </p:spPr>
        </p:pic>
        <p:sp>
          <p:nvSpPr>
            <p:cNvPr id="6" name="Rettangolo arrotondato 5"/>
            <p:cNvSpPr/>
            <p:nvPr/>
          </p:nvSpPr>
          <p:spPr>
            <a:xfrm>
              <a:off x="5015880" y="2654424"/>
              <a:ext cx="3888432" cy="36004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5340018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Se tutte le operazioni sono state eseguite correttamente dovreste visualizzare la finestra riportata di seguito. Il percorso nel riquadro dovrebbe essere simile a quello illustrato. Cliccate quindi su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Create.</a:t>
            </a:r>
            <a:endParaRPr lang="it-IT" sz="2400" spc="-5" dirty="0">
              <a:latin typeface="Arial"/>
              <a:cs typeface="Arial"/>
            </a:endParaRPr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F8579AB8-4860-443C-ADB9-95F791F2A6AA}"/>
              </a:ext>
            </a:extLst>
          </p:cNvPr>
          <p:cNvGrpSpPr/>
          <p:nvPr/>
        </p:nvGrpSpPr>
        <p:grpSpPr>
          <a:xfrm>
            <a:off x="3071664" y="2420888"/>
            <a:ext cx="6120680" cy="4270874"/>
            <a:chOff x="3287688" y="2420888"/>
            <a:chExt cx="6120680" cy="4270874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287688" y="2420888"/>
              <a:ext cx="6120680" cy="4270874"/>
            </a:xfrm>
            <a:prstGeom prst="rect">
              <a:avLst/>
            </a:prstGeom>
          </p:spPr>
        </p:pic>
        <p:sp>
          <p:nvSpPr>
            <p:cNvPr id="6" name="Rettangolo arrotondato 5"/>
            <p:cNvSpPr/>
            <p:nvPr/>
          </p:nvSpPr>
          <p:spPr>
            <a:xfrm>
              <a:off x="3675437" y="4959640"/>
              <a:ext cx="5616624" cy="360040"/>
            </a:xfrm>
            <a:prstGeom prst="roundRec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 dirty="0"/>
            </a:p>
          </p:txBody>
        </p:sp>
      </p:grpSp>
    </p:spTree>
    <p:extLst>
      <p:ext uri="{BB962C8B-B14F-4D97-AF65-F5344CB8AC3E}">
        <p14:creationId xmlns:p14="http://schemas.microsoft.com/office/powerpoint/2010/main" val="24279534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Creazione di un Progetto </a:t>
            </a:r>
            <a:r>
              <a:rPr lang="it-IT" dirty="0" err="1"/>
              <a:t>PyCharm</a:t>
            </a:r>
            <a:endParaRPr lang="it-IT" dirty="0"/>
          </a:p>
        </p:txBody>
      </p:sp>
      <p:sp>
        <p:nvSpPr>
          <p:cNvPr id="5" name="Segnaposto contenuto 4"/>
          <p:cNvSpPr>
            <a:spLocks noGrp="1"/>
          </p:cNvSpPr>
          <p:nvPr>
            <p:ph idx="1"/>
          </p:nvPr>
        </p:nvSpPr>
        <p:spPr>
          <a:xfrm>
            <a:off x="838200" y="1340768"/>
            <a:ext cx="10515600" cy="4351338"/>
          </a:xfrm>
        </p:spPr>
        <p:txBody>
          <a:bodyPr>
            <a:normAutofit/>
          </a:bodyPr>
          <a:lstStyle/>
          <a:p>
            <a:pPr algn="just"/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Il progetto è stato creato impostando correttamente </a:t>
            </a:r>
            <a:r>
              <a:rPr lang="it-IT" sz="2400" spc="-5" dirty="0" err="1">
                <a:solidFill>
                  <a:srgbClr val="727272"/>
                </a:solidFill>
                <a:latin typeface="Arial"/>
                <a:cs typeface="Arial"/>
              </a:rPr>
              <a:t>l’</a:t>
            </a:r>
            <a:r>
              <a:rPr lang="it-IT" sz="2400" i="1" spc="-5" dirty="0" err="1">
                <a:solidFill>
                  <a:srgbClr val="727272"/>
                </a:solidFill>
                <a:latin typeface="Arial"/>
                <a:cs typeface="Arial"/>
              </a:rPr>
              <a:t>interpreter</a:t>
            </a:r>
            <a:r>
              <a:rPr lang="it-IT" sz="2400" i="1" spc="-5" dirty="0">
                <a:solidFill>
                  <a:srgbClr val="727272"/>
                </a:solidFill>
                <a:latin typeface="Arial"/>
                <a:cs typeface="Arial"/>
              </a:rPr>
              <a:t>. 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Cliccate su </a:t>
            </a:r>
            <a:r>
              <a:rPr lang="it-IT" sz="2400" i="1" spc="-5" dirty="0">
                <a:solidFill>
                  <a:srgbClr val="C00000"/>
                </a:solidFill>
                <a:latin typeface="Arial"/>
                <a:cs typeface="Arial"/>
              </a:rPr>
              <a:t>Close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 per chiedere lo finestra dei suggerimenti e iniziate ad usare </a:t>
            </a:r>
            <a:r>
              <a:rPr lang="it-IT" sz="2400" spc="-5" dirty="0" err="1">
                <a:solidFill>
                  <a:srgbClr val="727272"/>
                </a:solidFill>
                <a:latin typeface="Arial"/>
                <a:cs typeface="Arial"/>
              </a:rPr>
              <a:t>PyCharm</a:t>
            </a:r>
            <a:r>
              <a:rPr lang="it-IT" sz="2400" spc="-5" dirty="0">
                <a:solidFill>
                  <a:srgbClr val="727272"/>
                </a:solidFill>
                <a:latin typeface="Arial"/>
                <a:cs typeface="Arial"/>
              </a:rPr>
              <a:t>:</a:t>
            </a:r>
            <a:endParaRPr lang="it-IT" sz="2400" spc="-5" dirty="0"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1588E37F-17AC-4D85-AC2F-EB5E04A2A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2636912"/>
            <a:ext cx="6496628" cy="3646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7079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Cos’è Python?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Linguaggio di programmazione ad oggetti;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Linguaggio di alto livello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(</a:t>
            </a: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C++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/</a:t>
            </a:r>
            <a:r>
              <a:rPr lang="it-IT" spc="-4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Java);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Linguaggio</a:t>
            </a:r>
            <a:r>
              <a:rPr lang="it-IT" spc="-1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interpretato;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Prototipazione</a:t>
            </a:r>
            <a:r>
              <a:rPr lang="it-IT" spc="-15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veloce;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Gestione automatica della</a:t>
            </a:r>
            <a:r>
              <a:rPr lang="it-IT" spc="-15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memoria;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Sintassi</a:t>
            </a:r>
            <a:r>
              <a:rPr lang="it-IT" spc="-15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>
                <a:solidFill>
                  <a:srgbClr val="727272"/>
                </a:solidFill>
                <a:latin typeface="Arial"/>
                <a:cs typeface="Arial"/>
              </a:rPr>
              <a:t>semplice;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Tipizzazione</a:t>
            </a:r>
            <a:r>
              <a:rPr lang="it-IT" spc="-1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dinamica;</a:t>
            </a:r>
            <a:endParaRPr lang="it-IT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>
                <a:solidFill>
                  <a:srgbClr val="727272"/>
                </a:solidFill>
                <a:latin typeface="Arial"/>
                <a:cs typeface="Arial"/>
              </a:rPr>
              <a:t>Portabilità;</a:t>
            </a:r>
            <a:endParaRPr lang="it-IT"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5" name="object 4"/>
          <p:cNvSpPr/>
          <p:nvPr/>
        </p:nvSpPr>
        <p:spPr>
          <a:xfrm>
            <a:off x="8112224" y="4795469"/>
            <a:ext cx="3057818" cy="91863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6" name="Rettangolo 5"/>
          <p:cNvSpPr/>
          <p:nvPr/>
        </p:nvSpPr>
        <p:spPr>
          <a:xfrm>
            <a:off x="8869681" y="5611563"/>
            <a:ext cx="16081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3"/>
              </a:rPr>
              <a:t>www.python.it</a:t>
            </a:r>
            <a:endParaRPr lang="en-US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44C014B-05FA-4AC7-82F4-3E3BBFA2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68581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Tour Veloce della Sintassi </a:t>
            </a:r>
            <a:r>
              <a:rPr lang="it-IT" dirty="0" err="1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12776"/>
            <a:ext cx="10515600" cy="5040560"/>
          </a:xfrm>
        </p:spPr>
        <p:txBody>
          <a:bodyPr>
            <a:normAutofit/>
          </a:bodyPr>
          <a:lstStyle/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#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identifica un commento:</a:t>
            </a: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Mancanza 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di punti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e virgola</a:t>
            </a:r>
            <a:r>
              <a:rPr lang="it-IT" spc="-3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;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Font typeface="Arial" panose="020B0604020202020204" pitchFamily="34" charset="0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Per mandare a capo uno statement posso usa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\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o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()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:</a:t>
            </a: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Font typeface="Arial" panose="020B0604020202020204" pitchFamily="34" charset="0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7A0664A6-A917-4480-A664-C2ABA29CE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847528" y="2072941"/>
            <a:ext cx="8496944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Questo è un commento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Un commento può anche seguire uno statement del linguaggio</a:t>
            </a:r>
            <a:endParaRPr kumimoji="0" lang="it-IT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864185" y="3619178"/>
            <a:ext cx="8463630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endParaRPr kumimoji="0" lang="it-IT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1847527" y="5301208"/>
            <a:ext cx="8480287" cy="107721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7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\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737120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Tour Veloce della Sintassi </a:t>
            </a:r>
            <a:r>
              <a:rPr lang="it-IT" dirty="0" err="1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18680"/>
            <a:ext cx="10515600" cy="4906664"/>
          </a:xfrm>
        </p:spPr>
        <p:txBody>
          <a:bodyPr>
            <a:normAutofit/>
          </a:bodyPr>
          <a:lstStyle/>
          <a:p>
            <a:pPr algn="just"/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Operatore di accesso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a moduli / metodi</a:t>
            </a:r>
            <a:r>
              <a:rPr lang="it-IT" spc="-10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.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</a:p>
          <a:p>
            <a:pPr marL="0" indent="0" algn="just">
              <a:buNone/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</a:p>
          <a:p>
            <a:pPr algn="just"/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A differenza della maggior parte degli altri linguaggi di programmazione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non usa le parentesi graffe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{</a:t>
            </a:r>
            <a:r>
              <a:rPr lang="it-IT" spc="-35" dirty="0">
                <a:solidFill>
                  <a:srgbClr val="C0504D"/>
                </a:solidFill>
                <a:latin typeface="Arial"/>
                <a:cs typeface="Arial"/>
              </a:rPr>
              <a:t> </a:t>
            </a:r>
            <a:r>
              <a:rPr lang="it-IT" spc="-5" dirty="0">
                <a:solidFill>
                  <a:srgbClr val="C0504D"/>
                </a:solidFill>
                <a:latin typeface="Arial"/>
                <a:cs typeface="Arial"/>
              </a:rPr>
              <a:t>}”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per identificare blocchi di codice. Tutto si base su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: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e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Indentazione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</a:p>
          <a:p>
            <a:pPr algn="just"/>
            <a:endParaRPr lang="it-IT" dirty="0">
              <a:latin typeface="Arial"/>
              <a:cs typeface="Arial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BD2D635-47BF-41A5-8DB8-5449CE441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7528" y="4933768"/>
            <a:ext cx="8496944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==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L’indentazione identifica un blocco di codice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z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  <a:endParaRPr kumimoji="0" lang="it-IT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847528" y="2333376"/>
            <a:ext cx="8496944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[]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my_list.append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kumimoji="0" lang="it-IT" altLang="en-US" sz="3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451243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Tour Veloce della Sintassi </a:t>
            </a:r>
            <a:r>
              <a:rPr lang="it-IT" dirty="0" err="1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18680"/>
            <a:ext cx="10515600" cy="4906664"/>
          </a:xfrm>
        </p:spPr>
        <p:txBody>
          <a:bodyPr>
            <a:normAutofit/>
          </a:bodyPr>
          <a:lstStyle/>
          <a:p>
            <a:pPr algn="just"/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Gli spazi bianchi all’interno di una linea non hanno significato:</a:t>
            </a:r>
          </a:p>
          <a:p>
            <a:pPr marL="0" indent="0" algn="just">
              <a:buNone/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</a:p>
          <a:p>
            <a:pPr algn="just"/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Le parentesi tonde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()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possono essere usate per raggruppare operazioni o effettuare chiamate a funzione:</a:t>
            </a:r>
          </a:p>
          <a:p>
            <a:pPr algn="just"/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algn="just"/>
            <a:endParaRPr lang="it-IT" dirty="0">
              <a:latin typeface="Arial"/>
              <a:cs typeface="Arial"/>
            </a:endParaRPr>
          </a:p>
          <a:p>
            <a:pPr algn="just"/>
            <a:endParaRPr lang="it-IT" dirty="0">
              <a:latin typeface="Arial"/>
              <a:cs typeface="Arial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67D8AA32-71B2-4355-8C48-8D286FEBA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47528" y="2276872"/>
            <a:ext cx="8496944" cy="83099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x=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   = 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  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 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1847528" y="4295998"/>
            <a:ext cx="8496944" cy="107721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* 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my_list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= 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my_list.sort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226822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Un Tour Veloce della Sintassi </a:t>
            </a:r>
            <a:r>
              <a:rPr lang="it-IT" dirty="0" err="1"/>
              <a:t>Python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618680"/>
            <a:ext cx="10515600" cy="4906664"/>
          </a:xfrm>
        </p:spPr>
        <p:txBody>
          <a:bodyPr>
            <a:normAutofit/>
          </a:bodyPr>
          <a:lstStyle/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La funzione “</a:t>
            </a:r>
            <a:r>
              <a:rPr lang="it-IT" dirty="0" err="1">
                <a:solidFill>
                  <a:srgbClr val="C0504D"/>
                </a:solidFill>
                <a:latin typeface="Arial"/>
                <a:cs typeface="Arial"/>
              </a:rPr>
              <a:t>print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()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serve per visualizzare a video un qualsiasi oggetto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:</a:t>
            </a:r>
          </a:p>
          <a:p>
            <a:pPr marL="0" indent="0" algn="just">
              <a:buNone/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 algn="just">
              <a:buNone/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</a:p>
          <a:p>
            <a:pPr marL="0" indent="0" algn="just">
              <a:buNone/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 algn="just">
              <a:buNone/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algn="just"/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Attenzione! Nella versione 2.x di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“</a:t>
            </a:r>
            <a:r>
              <a:rPr lang="it-IT" dirty="0" err="1">
                <a:solidFill>
                  <a:srgbClr val="C0504D"/>
                </a:solidFill>
                <a:latin typeface="Arial"/>
                <a:cs typeface="Arial"/>
              </a:rPr>
              <a:t>print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era uno statement del linguaggio e non una funzione.</a:t>
            </a:r>
          </a:p>
          <a:p>
            <a:pPr algn="just"/>
            <a:endParaRPr lang="it-IT" dirty="0">
              <a:latin typeface="Arial"/>
              <a:cs typeface="Arial"/>
            </a:endParaRPr>
          </a:p>
          <a:p>
            <a:pPr algn="just"/>
            <a:endParaRPr lang="it-IT" dirty="0"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1B4AE83-4593-451E-9DCC-F9B7DDDD8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47528" y="2825641"/>
            <a:ext cx="8496944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"ciao"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 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Visualizza 5 a video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(y) 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Visualizza ciao a video</a:t>
            </a:r>
          </a:p>
        </p:txBody>
      </p:sp>
    </p:spTree>
    <p:extLst>
      <p:ext uri="{BB962C8B-B14F-4D97-AF65-F5344CB8AC3E}">
        <p14:creationId xmlns:p14="http://schemas.microsoft.com/office/powerpoint/2010/main" val="78864185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Per assegnare una valore ad una variabile si usa 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=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 :</a:t>
            </a: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In molti linguaggi di programmazione come il C e il C++ le variabili vengono viste come “contenitori di memoria”:</a:t>
            </a: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In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le variabili possono essere pensate come “puntatori”. </a:t>
            </a: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ADF7B7C-F2F6-47DA-BE8C-05FC40CD0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47528" y="2420888"/>
            <a:ext cx="8496944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Corretto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 x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Sbagliato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847528" y="4356393"/>
            <a:ext cx="8496944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 Codice C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8451276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2101998"/>
            <a:ext cx="10515600" cy="4351338"/>
          </a:xfrm>
        </p:spPr>
        <p:txBody>
          <a:bodyPr>
            <a:normAutofit/>
          </a:bodyPr>
          <a:lstStyle/>
          <a:p>
            <a:pPr marL="12700" indent="0">
              <a:lnSpc>
                <a:spcPct val="100000"/>
              </a:lnSpc>
              <a:spcBef>
                <a:spcPts val="100"/>
              </a:spcBef>
              <a:buSzPct val="61111"/>
              <a:buNone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B6C0DDB0-5B31-403E-997A-5C2E0F446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Nuvola 4"/>
          <p:cNvSpPr/>
          <p:nvPr/>
        </p:nvSpPr>
        <p:spPr>
          <a:xfrm>
            <a:off x="802531" y="2261443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Nuvola 6"/>
          <p:cNvSpPr/>
          <p:nvPr/>
        </p:nvSpPr>
        <p:spPr>
          <a:xfrm rot="11059942">
            <a:off x="6957763" y="2098101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845290" y="1830102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Spazio dei nomi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717064" y="1613171"/>
            <a:ext cx="24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2400">
                <a:solidFill>
                  <a:srgbClr val="727272"/>
                </a:solidFill>
                <a:latin typeface="Arial"/>
                <a:cs typeface="Arial"/>
              </a:defRPr>
            </a:lvl1pPr>
          </a:lstStyle>
          <a:p>
            <a:r>
              <a:rPr lang="it-IT" dirty="0"/>
              <a:t>Spazio dei valori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095025" y="2533340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altLang="en-US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endParaRPr lang="it-IT" sz="3600" dirty="0"/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1845290" y="4986151"/>
            <a:ext cx="8499182" cy="83099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     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x è un intero</a:t>
            </a:r>
          </a:p>
          <a:p>
            <a:pPr eaLnBrk="0" hangingPunct="0"/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lang="it-IT" altLang="en-US" sz="1600" dirty="0">
                <a:solidFill>
                  <a:srgbClr val="6A875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'ciao'    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ora x è una stringa</a:t>
            </a:r>
            <a:b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 = [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lang="it-IT" altLang="en-US" sz="1600" dirty="0">
                <a:solidFill>
                  <a:srgbClr val="CC783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it-IT" altLang="en-US" sz="1600" dirty="0">
                <a:solidFill>
                  <a:srgbClr val="CC783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 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ora x è una lista</a:t>
            </a:r>
            <a:endParaRPr lang="it-IT" altLang="en-US" sz="1600" dirty="0"/>
          </a:p>
        </p:txBody>
      </p:sp>
      <p:sp>
        <p:nvSpPr>
          <p:cNvPr id="19" name="Rettangolo 18"/>
          <p:cNvSpPr/>
          <p:nvPr/>
        </p:nvSpPr>
        <p:spPr>
          <a:xfrm>
            <a:off x="7941290" y="2350608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endParaRPr lang="it-IT" sz="3600" dirty="0"/>
          </a:p>
        </p:txBody>
      </p:sp>
      <p:sp>
        <p:nvSpPr>
          <p:cNvPr id="24" name="Rettangolo 23"/>
          <p:cNvSpPr/>
          <p:nvPr/>
        </p:nvSpPr>
        <p:spPr>
          <a:xfrm>
            <a:off x="7931496" y="3272361"/>
            <a:ext cx="18485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‘ciao’</a:t>
            </a:r>
            <a:endParaRPr lang="it-IT" sz="3600" dirty="0"/>
          </a:p>
        </p:txBody>
      </p:sp>
      <p:sp>
        <p:nvSpPr>
          <p:cNvPr id="25" name="Rettangolo 24"/>
          <p:cNvSpPr/>
          <p:nvPr/>
        </p:nvSpPr>
        <p:spPr>
          <a:xfrm>
            <a:off x="8815586" y="2533340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[1,2,3]</a:t>
            </a:r>
            <a:endParaRPr lang="it-IT" sz="3600" dirty="0"/>
          </a:p>
        </p:txBody>
      </p:sp>
      <p:sp>
        <p:nvSpPr>
          <p:cNvPr id="38" name="CasellaDiTesto 37"/>
          <p:cNvSpPr txBox="1"/>
          <p:nvPr/>
        </p:nvSpPr>
        <p:spPr>
          <a:xfrm>
            <a:off x="1419500" y="4973397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(1)</a:t>
            </a:r>
            <a:endParaRPr lang="it-IT" i="1" dirty="0"/>
          </a:p>
        </p:txBody>
      </p:sp>
      <p:sp>
        <p:nvSpPr>
          <p:cNvPr id="39" name="CasellaDiTesto 38"/>
          <p:cNvSpPr txBox="1"/>
          <p:nvPr/>
        </p:nvSpPr>
        <p:spPr>
          <a:xfrm>
            <a:off x="1408952" y="5232372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(2)</a:t>
            </a:r>
            <a:endParaRPr lang="it-IT" i="1" dirty="0"/>
          </a:p>
        </p:txBody>
      </p:sp>
      <p:sp>
        <p:nvSpPr>
          <p:cNvPr id="40" name="CasellaDiTesto 39"/>
          <p:cNvSpPr txBox="1"/>
          <p:nvPr/>
        </p:nvSpPr>
        <p:spPr>
          <a:xfrm>
            <a:off x="1391118" y="5491347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(3)</a:t>
            </a:r>
            <a:endParaRPr lang="it-IT" i="1" dirty="0"/>
          </a:p>
        </p:txBody>
      </p:sp>
      <p:grpSp>
        <p:nvGrpSpPr>
          <p:cNvPr id="42" name="Gruppo 41"/>
          <p:cNvGrpSpPr/>
          <p:nvPr/>
        </p:nvGrpSpPr>
        <p:grpSpPr>
          <a:xfrm>
            <a:off x="3557011" y="2572866"/>
            <a:ext cx="4384279" cy="338554"/>
            <a:chOff x="3557011" y="2171676"/>
            <a:chExt cx="4384279" cy="338554"/>
          </a:xfrm>
        </p:grpSpPr>
        <p:cxnSp>
          <p:nvCxnSpPr>
            <p:cNvPr id="21" name="Connettore 2 20"/>
            <p:cNvCxnSpPr/>
            <p:nvPr/>
          </p:nvCxnSpPr>
          <p:spPr>
            <a:xfrm flipV="1">
              <a:off x="3557011" y="2272583"/>
              <a:ext cx="4384279" cy="222046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asellaDiTesto 40"/>
            <p:cNvSpPr txBox="1"/>
            <p:nvPr/>
          </p:nvSpPr>
          <p:spPr>
            <a:xfrm>
              <a:off x="5911195" y="2171676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(1)</a:t>
              </a:r>
              <a:endParaRPr lang="it-IT" i="1" dirty="0"/>
            </a:p>
          </p:txBody>
        </p:sp>
      </p:grpSp>
      <p:grpSp>
        <p:nvGrpSpPr>
          <p:cNvPr id="44" name="Gruppo 43"/>
          <p:cNvGrpSpPr/>
          <p:nvPr/>
        </p:nvGrpSpPr>
        <p:grpSpPr>
          <a:xfrm>
            <a:off x="3533504" y="2742143"/>
            <a:ext cx="5322283" cy="338554"/>
            <a:chOff x="3533504" y="2340953"/>
            <a:chExt cx="5322283" cy="338554"/>
          </a:xfrm>
        </p:grpSpPr>
        <p:cxnSp>
          <p:nvCxnSpPr>
            <p:cNvPr id="30" name="Connettore 2 29"/>
            <p:cNvCxnSpPr/>
            <p:nvPr/>
          </p:nvCxnSpPr>
          <p:spPr>
            <a:xfrm>
              <a:off x="3533504" y="2494629"/>
              <a:ext cx="5322283" cy="7214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CasellaDiTesto 42"/>
            <p:cNvSpPr txBox="1"/>
            <p:nvPr/>
          </p:nvSpPr>
          <p:spPr>
            <a:xfrm>
              <a:off x="6541116" y="2340953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(2)</a:t>
              </a:r>
              <a:endParaRPr lang="it-IT" i="1" dirty="0"/>
            </a:p>
          </p:txBody>
        </p:sp>
      </p:grpSp>
      <p:grpSp>
        <p:nvGrpSpPr>
          <p:cNvPr id="46" name="Gruppo 45"/>
          <p:cNvGrpSpPr/>
          <p:nvPr/>
        </p:nvGrpSpPr>
        <p:grpSpPr>
          <a:xfrm>
            <a:off x="3533504" y="2895819"/>
            <a:ext cx="4397992" cy="696182"/>
            <a:chOff x="3533504" y="2494629"/>
            <a:chExt cx="4397992" cy="696182"/>
          </a:xfrm>
        </p:grpSpPr>
        <p:cxnSp>
          <p:nvCxnSpPr>
            <p:cNvPr id="27" name="Connettore 2 26"/>
            <p:cNvCxnSpPr/>
            <p:nvPr/>
          </p:nvCxnSpPr>
          <p:spPr>
            <a:xfrm>
              <a:off x="3533504" y="2494629"/>
              <a:ext cx="4397992" cy="696182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CasellaDiTesto 44"/>
            <p:cNvSpPr txBox="1"/>
            <p:nvPr/>
          </p:nvSpPr>
          <p:spPr>
            <a:xfrm>
              <a:off x="5977623" y="2766466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(3)</a:t>
              </a:r>
              <a:endParaRPr lang="it-IT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24769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La tipizzazione dinamica usata dal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ciò che lo rende estremamente facile da leggere e veloce da scrivere.</a:t>
            </a:r>
          </a:p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Attenzione però, se due “puntatori a variabile” puntano allo stesso oggetto, la modifica di uno cambierà anche l’altro:</a:t>
            </a: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54EB3246-8B2F-4D60-BC76-C0DCD9208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47528" y="3717032"/>
            <a:ext cx="8496944" cy="255454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x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Visualizza x, ovvero [1, 2, 3]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(y)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Visualizza y, ovvero [1, 2, 3]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x.append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Aggiungo l'elemento 4 alla lista x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Visualizza x, ovvero [1, 2, 3, 4]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(y)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Visualizza y, ovvero [1, 2, 3, 4]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76107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Infatti, questo è quello che accade in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quando eseguiamo il codice:</a:t>
            </a:r>
            <a:endParaRPr lang="it-IT" dirty="0"/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BD45CDE-6C24-48F4-ADA3-0EAD3B3136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Nuvola 4"/>
          <p:cNvSpPr/>
          <p:nvPr/>
        </p:nvSpPr>
        <p:spPr>
          <a:xfrm>
            <a:off x="731739" y="4205659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Nuvola 6"/>
          <p:cNvSpPr/>
          <p:nvPr/>
        </p:nvSpPr>
        <p:spPr>
          <a:xfrm rot="11059942">
            <a:off x="6886971" y="4124628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774498" y="3856629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Spazio dei nomi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646272" y="3639698"/>
            <a:ext cx="24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2400">
                <a:solidFill>
                  <a:srgbClr val="727272"/>
                </a:solidFill>
                <a:latin typeface="Arial"/>
                <a:cs typeface="Arial"/>
              </a:defRPr>
            </a:lvl1pPr>
          </a:lstStyle>
          <a:p>
            <a:r>
              <a:rPr lang="it-IT" dirty="0"/>
              <a:t>Spazio dei valori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3024233" y="4559867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altLang="en-US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endParaRPr lang="it-IT" sz="3600" dirty="0"/>
          </a:p>
        </p:txBody>
      </p:sp>
      <p:sp>
        <p:nvSpPr>
          <p:cNvPr id="25" name="Rettangolo 24"/>
          <p:cNvSpPr/>
          <p:nvPr/>
        </p:nvSpPr>
        <p:spPr>
          <a:xfrm>
            <a:off x="8744794" y="4559867"/>
            <a:ext cx="21259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[1,2,3]</a:t>
            </a:r>
            <a:endParaRPr lang="it-IT" sz="3600" dirty="0"/>
          </a:p>
        </p:txBody>
      </p:sp>
      <p:cxnSp>
        <p:nvCxnSpPr>
          <p:cNvPr id="30" name="Connettore 2 29"/>
          <p:cNvCxnSpPr/>
          <p:nvPr/>
        </p:nvCxnSpPr>
        <p:spPr>
          <a:xfrm>
            <a:off x="3462712" y="4922346"/>
            <a:ext cx="5322283" cy="7214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nettore 2 26"/>
          <p:cNvCxnSpPr/>
          <p:nvPr/>
        </p:nvCxnSpPr>
        <p:spPr>
          <a:xfrm flipV="1">
            <a:off x="3138922" y="4922346"/>
            <a:ext cx="5646073" cy="715196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2711624" y="5268161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endParaRPr lang="it-IT" sz="3600" dirty="0"/>
          </a:p>
        </p:txBody>
      </p:sp>
      <p:sp>
        <p:nvSpPr>
          <p:cNvPr id="35" name="Rectangle 1"/>
          <p:cNvSpPr>
            <a:spLocks noChangeArrowheads="1"/>
          </p:cNvSpPr>
          <p:nvPr/>
        </p:nvSpPr>
        <p:spPr bwMode="auto">
          <a:xfrm>
            <a:off x="1847528" y="2719223"/>
            <a:ext cx="8496944" cy="584775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x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6180030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Questa rappresentazione potrebbe complicare le operazioni aritmetiche, quindi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fa distinzione tra </a:t>
            </a:r>
            <a:r>
              <a:rPr lang="it-IT" u="sng" dirty="0">
                <a:solidFill>
                  <a:srgbClr val="727272"/>
                </a:solidFill>
                <a:latin typeface="Arial"/>
                <a:cs typeface="Arial"/>
              </a:rPr>
              <a:t>oggetti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i="1" u="sng" dirty="0">
                <a:solidFill>
                  <a:srgbClr val="727272"/>
                </a:solidFill>
                <a:latin typeface="Arial"/>
                <a:cs typeface="Arial"/>
              </a:rPr>
              <a:t>mutabili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ed </a:t>
            </a:r>
            <a:r>
              <a:rPr lang="it-IT" i="1" u="sng" dirty="0">
                <a:solidFill>
                  <a:srgbClr val="727272"/>
                </a:solidFill>
                <a:latin typeface="Arial"/>
                <a:cs typeface="Arial"/>
              </a:rPr>
              <a:t>immutabili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. Numeri, stringhe e tutti gli oggetti semplici sono immutabili, ovvero se ne può cambiare il valore solamente cambiando l’oggetto a cui questi puntano:</a:t>
            </a: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Cosa ci aspettiamo venga visualizzato dalle due “</a:t>
            </a:r>
            <a:r>
              <a:rPr lang="it-IT" dirty="0" err="1">
                <a:solidFill>
                  <a:srgbClr val="C0504D"/>
                </a:solidFill>
                <a:latin typeface="Arial"/>
                <a:cs typeface="Arial"/>
              </a:rPr>
              <a:t>print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()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”? </a:t>
            </a:r>
            <a:endParaRPr lang="it-IT" dirty="0"/>
          </a:p>
          <a:p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89260F03-559A-44FA-95CD-7B4E9DD2F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19536" y="3501008"/>
            <a:ext cx="8496944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x 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 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it-IT" altLang="en-US" sz="1600" dirty="0" err="1">
                <a:solidFill>
                  <a:srgbClr val="8888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altLang="en-US" sz="1600" dirty="0">
                <a:solidFill>
                  <a:srgbClr val="6A875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"x ="</a:t>
            </a:r>
            <a:r>
              <a:rPr lang="it-IT" altLang="en-US" sz="1600" dirty="0">
                <a:solidFill>
                  <a:srgbClr val="CC783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x)</a:t>
            </a:r>
            <a:b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it-IT" altLang="en-US" sz="1600" dirty="0" err="1">
                <a:solidFill>
                  <a:srgbClr val="8888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it-IT" altLang="en-US" sz="1600" dirty="0">
                <a:solidFill>
                  <a:srgbClr val="6A875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"y ="</a:t>
            </a:r>
            <a:r>
              <a:rPr lang="it-IT" altLang="en-US" sz="1600" dirty="0">
                <a:solidFill>
                  <a:srgbClr val="CC783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y)</a:t>
            </a:r>
            <a:endParaRPr lang="it-IT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2948873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412776"/>
            <a:ext cx="10515600" cy="4351338"/>
          </a:xfrm>
        </p:spPr>
        <p:txBody>
          <a:bodyPr/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Risposta:</a:t>
            </a:r>
            <a:b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 </a:t>
            </a:r>
            <a:r>
              <a:rPr lang="it-IT" sz="1600" dirty="0">
                <a:solidFill>
                  <a:srgbClr val="727272"/>
                </a:solidFill>
                <a:latin typeface="Arial"/>
                <a:cs typeface="Arial"/>
              </a:rPr>
              <a:t>x = 15</a:t>
            </a:r>
            <a:br>
              <a:rPr lang="it-IT" sz="1600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it-IT" sz="1600" dirty="0">
                <a:solidFill>
                  <a:srgbClr val="727272"/>
                </a:solidFill>
                <a:latin typeface="Arial"/>
                <a:cs typeface="Arial"/>
              </a:rPr>
              <a:t>   y = 10</a:t>
            </a: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25A909C-D055-4A7C-B2CB-CBED3EA2A4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Nuvola 4"/>
          <p:cNvSpPr/>
          <p:nvPr/>
        </p:nvSpPr>
        <p:spPr>
          <a:xfrm>
            <a:off x="623392" y="3063834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7" name="Nuvola 6"/>
          <p:cNvSpPr/>
          <p:nvPr/>
        </p:nvSpPr>
        <p:spPr>
          <a:xfrm rot="11059942">
            <a:off x="6778624" y="2900492"/>
            <a:ext cx="4536504" cy="2016224"/>
          </a:xfrm>
          <a:prstGeom prst="cloud">
            <a:avLst/>
          </a:prstGeom>
          <a:solidFill>
            <a:srgbClr val="C0504D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1666151" y="2632493"/>
            <a:ext cx="23775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Spazio dei nomi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7537925" y="2415562"/>
            <a:ext cx="244650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it-IT"/>
            </a:defPPr>
            <a:lvl1pPr>
              <a:defRPr sz="2400">
                <a:solidFill>
                  <a:srgbClr val="727272"/>
                </a:solidFill>
                <a:latin typeface="Arial"/>
                <a:cs typeface="Arial"/>
              </a:defRPr>
            </a:lvl1pPr>
          </a:lstStyle>
          <a:p>
            <a:r>
              <a:rPr lang="it-IT" dirty="0"/>
              <a:t>Spazio dei valori</a:t>
            </a:r>
          </a:p>
        </p:txBody>
      </p:sp>
      <p:sp>
        <p:nvSpPr>
          <p:cNvPr id="10" name="Rettangolo 9"/>
          <p:cNvSpPr/>
          <p:nvPr/>
        </p:nvSpPr>
        <p:spPr>
          <a:xfrm>
            <a:off x="2915886" y="3191715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altLang="en-US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endParaRPr lang="it-IT" sz="3600" dirty="0"/>
          </a:p>
        </p:txBody>
      </p:sp>
      <p:sp>
        <p:nvSpPr>
          <p:cNvPr id="19" name="Rettangolo 18"/>
          <p:cNvSpPr/>
          <p:nvPr/>
        </p:nvSpPr>
        <p:spPr>
          <a:xfrm>
            <a:off x="7762151" y="3917046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endParaRPr lang="it-IT" sz="3600" dirty="0"/>
          </a:p>
        </p:txBody>
      </p:sp>
      <p:sp>
        <p:nvSpPr>
          <p:cNvPr id="38" name="CasellaDiTesto 37"/>
          <p:cNvSpPr txBox="1"/>
          <p:nvPr/>
        </p:nvSpPr>
        <p:spPr>
          <a:xfrm>
            <a:off x="1419500" y="5477453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(1)</a:t>
            </a:r>
            <a:endParaRPr lang="it-IT" i="1" dirty="0"/>
          </a:p>
        </p:txBody>
      </p:sp>
      <p:sp>
        <p:nvSpPr>
          <p:cNvPr id="39" name="CasellaDiTesto 38"/>
          <p:cNvSpPr txBox="1"/>
          <p:nvPr/>
        </p:nvSpPr>
        <p:spPr>
          <a:xfrm>
            <a:off x="1408952" y="5736428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(2)</a:t>
            </a:r>
            <a:endParaRPr lang="it-IT" i="1" dirty="0"/>
          </a:p>
        </p:txBody>
      </p:sp>
      <p:sp>
        <p:nvSpPr>
          <p:cNvPr id="40" name="CasellaDiTesto 39"/>
          <p:cNvSpPr txBox="1"/>
          <p:nvPr/>
        </p:nvSpPr>
        <p:spPr>
          <a:xfrm>
            <a:off x="1391118" y="5995403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(3)</a:t>
            </a:r>
            <a:endParaRPr lang="it-IT" i="1" dirty="0"/>
          </a:p>
        </p:txBody>
      </p:sp>
      <p:grpSp>
        <p:nvGrpSpPr>
          <p:cNvPr id="42" name="Gruppo 41"/>
          <p:cNvGrpSpPr/>
          <p:nvPr/>
        </p:nvGrpSpPr>
        <p:grpSpPr>
          <a:xfrm>
            <a:off x="3377872" y="3569724"/>
            <a:ext cx="4447249" cy="670487"/>
            <a:chOff x="3557011" y="2366143"/>
            <a:chExt cx="4447249" cy="670487"/>
          </a:xfrm>
        </p:grpSpPr>
        <p:cxnSp>
          <p:nvCxnSpPr>
            <p:cNvPr id="21" name="Connettore 2 20"/>
            <p:cNvCxnSpPr/>
            <p:nvPr/>
          </p:nvCxnSpPr>
          <p:spPr>
            <a:xfrm>
              <a:off x="3557011" y="2366143"/>
              <a:ext cx="4447249" cy="670487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CasellaDiTesto 40"/>
            <p:cNvSpPr txBox="1"/>
            <p:nvPr/>
          </p:nvSpPr>
          <p:spPr>
            <a:xfrm>
              <a:off x="5842626" y="2565068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(1)</a:t>
              </a:r>
              <a:endParaRPr lang="it-IT" i="1" dirty="0"/>
            </a:p>
          </p:txBody>
        </p:sp>
      </p:grp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1827456" y="5512072"/>
            <a:ext cx="8496944" cy="83099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y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x 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endParaRPr lang="it-IT" altLang="en-US" sz="3600" dirty="0"/>
          </a:p>
        </p:txBody>
      </p:sp>
      <p:sp>
        <p:nvSpPr>
          <p:cNvPr id="29" name="Rettangolo 28"/>
          <p:cNvSpPr/>
          <p:nvPr/>
        </p:nvSpPr>
        <p:spPr>
          <a:xfrm>
            <a:off x="2553982" y="3941768"/>
            <a:ext cx="46198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y</a:t>
            </a:r>
            <a:endParaRPr lang="it-IT" sz="3600" dirty="0"/>
          </a:p>
        </p:txBody>
      </p:sp>
      <p:grpSp>
        <p:nvGrpSpPr>
          <p:cNvPr id="31" name="Gruppo 30"/>
          <p:cNvGrpSpPr/>
          <p:nvPr/>
        </p:nvGrpSpPr>
        <p:grpSpPr>
          <a:xfrm>
            <a:off x="2983258" y="4091921"/>
            <a:ext cx="4841863" cy="338554"/>
            <a:chOff x="3009997" y="2735940"/>
            <a:chExt cx="4841863" cy="338554"/>
          </a:xfrm>
        </p:grpSpPr>
        <p:cxnSp>
          <p:nvCxnSpPr>
            <p:cNvPr id="32" name="Connettore 2 31"/>
            <p:cNvCxnSpPr/>
            <p:nvPr/>
          </p:nvCxnSpPr>
          <p:spPr>
            <a:xfrm flipV="1">
              <a:off x="3009997" y="2884230"/>
              <a:ext cx="4841863" cy="72538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CasellaDiTesto 32"/>
            <p:cNvSpPr txBox="1"/>
            <p:nvPr/>
          </p:nvSpPr>
          <p:spPr>
            <a:xfrm>
              <a:off x="5364210" y="2735940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(2)</a:t>
              </a:r>
              <a:endParaRPr lang="it-IT" i="1" dirty="0"/>
            </a:p>
          </p:txBody>
        </p:sp>
      </p:grpSp>
      <p:sp>
        <p:nvSpPr>
          <p:cNvPr id="37" name="Rettangolo 36"/>
          <p:cNvSpPr/>
          <p:nvPr/>
        </p:nvSpPr>
        <p:spPr>
          <a:xfrm>
            <a:off x="8622054" y="3134583"/>
            <a:ext cx="7393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  <a:endParaRPr lang="it-IT" sz="3600" dirty="0"/>
          </a:p>
        </p:txBody>
      </p:sp>
      <p:grpSp>
        <p:nvGrpSpPr>
          <p:cNvPr id="47" name="Gruppo 46"/>
          <p:cNvGrpSpPr/>
          <p:nvPr/>
        </p:nvGrpSpPr>
        <p:grpSpPr>
          <a:xfrm>
            <a:off x="3377871" y="3319096"/>
            <a:ext cx="5338393" cy="338554"/>
            <a:chOff x="3557011" y="2123958"/>
            <a:chExt cx="5338393" cy="338554"/>
          </a:xfrm>
        </p:grpSpPr>
        <p:cxnSp>
          <p:nvCxnSpPr>
            <p:cNvPr id="48" name="Connettore 2 47"/>
            <p:cNvCxnSpPr/>
            <p:nvPr/>
          </p:nvCxnSpPr>
          <p:spPr>
            <a:xfrm flipV="1">
              <a:off x="3557011" y="2256860"/>
              <a:ext cx="5338393" cy="109283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CasellaDiTesto 48"/>
            <p:cNvSpPr txBox="1"/>
            <p:nvPr/>
          </p:nvSpPr>
          <p:spPr>
            <a:xfrm>
              <a:off x="5682721" y="2123958"/>
              <a:ext cx="43633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sz="1600" i="1" dirty="0"/>
                <a:t>(3)</a:t>
              </a:r>
              <a:endParaRPr lang="it-IT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694666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Platform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5270" indent="-242570">
              <a:lnSpc>
                <a:spcPct val="100000"/>
              </a:lnSpc>
              <a:spcBef>
                <a:spcPts val="100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Indipendente dalla</a:t>
            </a:r>
            <a:r>
              <a:rPr lang="it-IT" spc="-10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piattaforma;</a:t>
            </a:r>
            <a:endParaRPr lang="it-IT" dirty="0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Interprete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scritto 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in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C;</a:t>
            </a:r>
            <a:endParaRPr lang="it-IT" dirty="0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Disponibile per tutte le</a:t>
            </a:r>
            <a:r>
              <a:rPr lang="it-IT" spc="-1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piattaforme;</a:t>
            </a: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Open Source</a:t>
            </a:r>
            <a:endParaRPr lang="it-IT" dirty="0"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Versioni disponibili 2.7.x</a:t>
            </a:r>
            <a:r>
              <a:rPr lang="it-IT" b="1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-</a:t>
            </a:r>
            <a:r>
              <a:rPr lang="it-IT" spc="20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3.7.x;</a:t>
            </a: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Char char="●"/>
              <a:tabLst>
                <a:tab pos="255270" algn="l"/>
                <a:tab pos="255904" algn="l"/>
              </a:tabLst>
            </a:pPr>
            <a:endParaRPr lang="it-IT" spc="-5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00000"/>
              </a:lnSpc>
              <a:spcBef>
                <a:spcPts val="15"/>
              </a:spcBef>
              <a:buSzPct val="61111"/>
              <a:buFont typeface="Arial" panose="020B0604020202020204" pitchFamily="34" charset="0"/>
              <a:buChar char="●"/>
              <a:tabLst>
                <a:tab pos="255270" algn="l"/>
                <a:tab pos="255904" algn="l"/>
              </a:tabLst>
            </a:pPr>
            <a:r>
              <a:rPr lang="en-US" b="1" spc="-5" dirty="0" err="1">
                <a:solidFill>
                  <a:srgbClr val="727272"/>
                </a:solidFill>
                <a:latin typeface="Arial"/>
                <a:cs typeface="Arial"/>
              </a:rPr>
              <a:t>Utilizzeremo</a:t>
            </a:r>
            <a:r>
              <a:rPr lang="en-US" b="1" spc="-5" dirty="0">
                <a:solidFill>
                  <a:srgbClr val="727272"/>
                </a:solidFill>
                <a:latin typeface="Arial"/>
                <a:cs typeface="Arial"/>
              </a:rPr>
              <a:t> la </a:t>
            </a:r>
            <a:r>
              <a:rPr lang="en-US" b="1" spc="-5" dirty="0" err="1">
                <a:solidFill>
                  <a:srgbClr val="727272"/>
                </a:solidFill>
                <a:latin typeface="Arial"/>
                <a:cs typeface="Arial"/>
              </a:rPr>
              <a:t>versione</a:t>
            </a:r>
            <a:r>
              <a:rPr lang="en-US" b="1" spc="-5" dirty="0">
                <a:solidFill>
                  <a:srgbClr val="727272"/>
                </a:solidFill>
                <a:latin typeface="Arial"/>
                <a:cs typeface="Arial"/>
              </a:rPr>
              <a:t> 3.6</a:t>
            </a:r>
            <a:endParaRPr lang="en-US" dirty="0">
              <a:latin typeface="Arial"/>
              <a:cs typeface="Arial"/>
            </a:endParaRPr>
          </a:p>
          <a:p>
            <a:pPr marL="12700" indent="0">
              <a:lnSpc>
                <a:spcPct val="100000"/>
              </a:lnSpc>
              <a:spcBef>
                <a:spcPts val="15"/>
              </a:spcBef>
              <a:buSzPct val="61111"/>
              <a:buNone/>
              <a:tabLst>
                <a:tab pos="255270" algn="l"/>
                <a:tab pos="255904" algn="l"/>
              </a:tabLst>
            </a:pPr>
            <a:endParaRPr lang="it-IT" dirty="0">
              <a:latin typeface="Arial"/>
              <a:cs typeface="Arial"/>
            </a:endParaRPr>
          </a:p>
          <a:p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339CEB4D-CB2D-4F78-B708-0B664E621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8757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Abbiamo visto che le variabili non hanno alcun tipo di informazione ad esse connessa, quindi si potrebbe pensare che il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sia un linguaggio 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type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-free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. Non è così!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Tutte le informazioni, compreso il tipo, sono connesse agli oggetti a cui le variabili puntano.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00B31BE8-2A35-4C1B-A85F-BAEF64CF2A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27456" y="2852936"/>
            <a:ext cx="8496944" cy="2062103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eaLnBrk="0" hangingPunct="0"/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</a:t>
            </a:r>
            <a:r>
              <a:rPr kumimoji="0" lang="it-IT" altLang="en-US" sz="1600" b="0" i="0" u="none" strike="noStrike" cap="none" normalizeH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Restituisce il tipo di x, in questo caso </a:t>
            </a:r>
            <a:r>
              <a:rPr lang="it-IT" altLang="en-US" sz="1600" dirty="0" err="1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b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'ciao'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Restituisce il tipo di x, in questo caso </a:t>
            </a:r>
            <a:r>
              <a:rPr lang="it-IT" altLang="en-US" sz="1600" dirty="0" err="1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b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3.14159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(x)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Restituisce il tipo di x, in questo caso float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3138233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Nei linguaggi di programmazione ad oggetti un oggetto è una entità a cui sono associati metadati (</a:t>
            </a:r>
            <a:r>
              <a:rPr lang="it-IT" sz="2600" i="1" u="sng" dirty="0">
                <a:solidFill>
                  <a:srgbClr val="727272"/>
                </a:solidFill>
                <a:latin typeface="Arial"/>
                <a:cs typeface="Arial"/>
              </a:rPr>
              <a:t>attributi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) e funzionalità (</a:t>
            </a:r>
            <a:r>
              <a:rPr lang="it-IT" sz="2600" i="1" u="sng" dirty="0">
                <a:solidFill>
                  <a:srgbClr val="727272"/>
                </a:solidFill>
                <a:latin typeface="Arial"/>
                <a:cs typeface="Arial"/>
              </a:rPr>
              <a:t>metodi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). Sia gli attributi che I metodi sono acceduti con il 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sz="2400" dirty="0">
                <a:solidFill>
                  <a:srgbClr val="C0504D"/>
                </a:solidFill>
                <a:latin typeface="Arial"/>
                <a:cs typeface="Arial"/>
              </a:rPr>
              <a:t>.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”;</a:t>
            </a: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i="1" u="sng" dirty="0">
                <a:solidFill>
                  <a:srgbClr val="727272"/>
                </a:solidFill>
                <a:latin typeface="Arial"/>
                <a:cs typeface="Arial"/>
              </a:rPr>
              <a:t>In </a:t>
            </a:r>
            <a:r>
              <a:rPr lang="it-IT" sz="2600" i="1" u="sng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i="1" u="sng" dirty="0">
                <a:solidFill>
                  <a:srgbClr val="727272"/>
                </a:solidFill>
                <a:latin typeface="Arial"/>
                <a:cs typeface="Arial"/>
              </a:rPr>
              <a:t> tutto è un oggetto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, anche i tipi semplici: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dirty="0" err="1">
                <a:solidFill>
                  <a:srgbClr val="C0504D"/>
                </a:solidFill>
                <a:latin typeface="Arial"/>
                <a:cs typeface="Arial"/>
              </a:rPr>
              <a:t>real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e 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sz="2400" dirty="0" err="1">
                <a:solidFill>
                  <a:srgbClr val="C0504D"/>
                </a:solidFill>
                <a:latin typeface="Arial"/>
                <a:cs typeface="Arial"/>
              </a:rPr>
              <a:t>imag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” ad esempio sono attributi che caratterizzano tutti i tipi numerici. Essi fornisco la parte reale e la parte immaginaria del numero.</a:t>
            </a: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96AB80F-A4AF-4B3D-A457-DF0ACA9A18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27456" y="3501008"/>
            <a:ext cx="8496944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4.5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x.real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"+"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x.imag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'i'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4.5 + 0.0 i</a:t>
            </a:r>
          </a:p>
        </p:txBody>
      </p:sp>
    </p:spTree>
    <p:extLst>
      <p:ext uri="{BB962C8B-B14F-4D97-AF65-F5344CB8AC3E}">
        <p14:creationId xmlns:p14="http://schemas.microsoft.com/office/powerpoint/2010/main" val="16952841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I metodi sono come gli attributi, ad eccezione del fatto che per essere invocati richiedono le parentesi tonde 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sz="2400" dirty="0">
                <a:solidFill>
                  <a:srgbClr val="C0504D"/>
                </a:solidFill>
                <a:latin typeface="Arial"/>
                <a:cs typeface="Arial"/>
              </a:rPr>
              <a:t>()</a:t>
            </a:r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92A9BBF5-47BE-4242-AF49-3402A25F9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810153" y="2788473"/>
            <a:ext cx="8496944" cy="280076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4.5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x.is_integer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4.0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x.is_integer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</a:p>
        </p:txBody>
      </p:sp>
    </p:spTree>
    <p:extLst>
      <p:ext uri="{BB962C8B-B14F-4D97-AF65-F5344CB8AC3E}">
        <p14:creationId xmlns:p14="http://schemas.microsoft.com/office/powerpoint/2010/main" val="16451537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La Semantica di </a:t>
            </a:r>
            <a:r>
              <a:rPr lang="it-IT" dirty="0" err="1"/>
              <a:t>Python</a:t>
            </a:r>
            <a:r>
              <a:rPr lang="it-IT" dirty="0"/>
              <a:t>: Variabili e Oggetti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Quando dico che tutto in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è un oggetto intendo proprio tutto. Anche i 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metodi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e gli 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attributi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di un oggetto sono a loro volta oggetti con il loro tipo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EBB5775-0666-4836-9547-5D04F5D735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7528" y="3429000"/>
            <a:ext cx="8496944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4.5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x.is_integer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it-IT" altLang="en-US" sz="1600" dirty="0" err="1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class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'</a:t>
            </a:r>
            <a:r>
              <a:rPr lang="it-IT" altLang="en-US" sz="1600" dirty="0" err="1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builtin_function_or_method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'&gt;</a:t>
            </a:r>
          </a:p>
        </p:txBody>
      </p:sp>
    </p:spTree>
    <p:extLst>
      <p:ext uri="{BB962C8B-B14F-4D97-AF65-F5344CB8AC3E}">
        <p14:creationId xmlns:p14="http://schemas.microsoft.com/office/powerpoint/2010/main" val="338432563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Aritmetici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en-US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en-US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47F00B3-51B5-44C6-8DAE-CCE297F2A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68760"/>
            <a:ext cx="7708493" cy="505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03982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Aritmetici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Gli operatori aritmetici possono essere combinati in maniera intuitiva utilizzando le parentesi tonde “</a:t>
            </a:r>
            <a:r>
              <a:rPr lang="it-IT" sz="2600" dirty="0">
                <a:solidFill>
                  <a:srgbClr val="C00000"/>
                </a:solidFill>
                <a:latin typeface="Arial"/>
                <a:cs typeface="Arial"/>
              </a:rPr>
              <a:t>()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” per raggruppare le operazioni: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FCC83A99-FD35-48E8-B095-7BB21F549D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631504" y="3257689"/>
            <a:ext cx="8496944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Addizione, Sottrazione, Moltiplicazione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* 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6.5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-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it-IT" altLang="en-US" sz="1600" dirty="0">
              <a:solidFill>
                <a:srgbClr val="A9B7C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eaLnBrk="0" hangingPunct="0"/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Output</a:t>
            </a:r>
          </a:p>
          <a:p>
            <a:pPr lvl="0" eaLnBrk="0" hangingPunct="0"/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42</a:t>
            </a:r>
            <a:endParaRPr lang="it-IT" altLang="en-US" sz="1600" dirty="0">
              <a:solidFill>
                <a:srgbClr val="A9B7C6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09897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Aritmetici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700808"/>
            <a:ext cx="10515600" cy="4896544"/>
          </a:xfrm>
        </p:spPr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La divisione intera (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floor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division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) non è altro che il risultato della divisione privato della parte decimale: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Attenzione, il comportamento dell’operatore “</a:t>
            </a:r>
            <a:r>
              <a:rPr lang="it-IT" sz="2600" dirty="0">
                <a:solidFill>
                  <a:srgbClr val="C00000"/>
                </a:solidFill>
                <a:latin typeface="Arial"/>
                <a:cs typeface="Arial"/>
              </a:rPr>
              <a:t>/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” è diverso in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2.x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225CEF25-80F6-4F8F-9374-F250B6CFF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31504" y="2708920"/>
            <a:ext cx="8496944" cy="280076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True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division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11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5.5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Floor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division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11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5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5312732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Aritmetici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838200" y="1700808"/>
            <a:ext cx="10515600" cy="4896544"/>
          </a:xfrm>
        </p:spPr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Abbiamo già visto che l’operatore di assegnamento è l’ “</a:t>
            </a:r>
            <a:r>
              <a:rPr lang="it-IT" sz="2600" dirty="0">
                <a:solidFill>
                  <a:srgbClr val="C00000"/>
                </a:solidFill>
                <a:latin typeface="Arial"/>
                <a:cs typeface="Arial"/>
              </a:rPr>
              <a:t>=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”. </a:t>
            </a: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L’operatore di assegnamento può essere combinato con gli operatori aritmetici visti in precedenza: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09FA4AD0-55EB-4FF4-8857-89B2F5CF07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631504" y="3429000"/>
            <a:ext cx="8496944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+=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+ b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-=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- b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*=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* b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/=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/ b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//=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// b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 **= b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Si comporta come a = a ** b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30025061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di Confronto</a:t>
            </a:r>
            <a:endParaRPr lang="en-US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A3D416C-8A9A-4030-AD0B-4B2AD0C107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1700808"/>
            <a:ext cx="508635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8694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Gli Operatori Booleani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838200" y="1484784"/>
            <a:ext cx="10515600" cy="4567362"/>
          </a:xfrm>
        </p:spPr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In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esistono tre tipi di operatori booleani: </a:t>
            </a:r>
            <a:r>
              <a:rPr lang="it-IT" sz="2600" i="1" dirty="0">
                <a:solidFill>
                  <a:srgbClr val="C00000"/>
                </a:solidFill>
                <a:latin typeface="Arial"/>
                <a:cs typeface="Arial"/>
              </a:rPr>
              <a:t>and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, </a:t>
            </a:r>
            <a:r>
              <a:rPr lang="it-IT" sz="2600" i="1" dirty="0">
                <a:solidFill>
                  <a:srgbClr val="C00000"/>
                </a:solidFill>
                <a:latin typeface="Arial"/>
                <a:cs typeface="Arial"/>
              </a:rPr>
              <a:t>or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e </a:t>
            </a:r>
            <a:r>
              <a:rPr lang="it-IT" sz="2600" i="1" dirty="0" err="1">
                <a:solidFill>
                  <a:srgbClr val="C00000"/>
                </a:solidFill>
                <a:latin typeface="Arial"/>
                <a:cs typeface="Arial"/>
              </a:rPr>
              <a:t>not</a:t>
            </a:r>
            <a:r>
              <a:rPr lang="it-IT" sz="2600" dirty="0">
                <a:latin typeface="Arial"/>
                <a:cs typeface="Arial"/>
              </a:rPr>
              <a:t>;</a:t>
            </a: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Gli operatori booleani vengono solitamente utilizzati in combinazione con gli operatori di confronto per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verifare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condizioni complesse: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02A5F756-72D0-4C07-B6D9-2EC6C818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8000" y="3334340"/>
            <a:ext cx="3147015" cy="304698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 &lt;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 &gt;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True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 &gt;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or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 %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True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not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 &lt;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6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False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50509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Materiale</a:t>
            </a:r>
            <a:r>
              <a:rPr lang="en-US" dirty="0"/>
              <a:t> Utile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How to Think Like a Computer Scientist, Allen Downey Jeffrey </a:t>
            </a: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Elkner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 Chris Meyers, Green Tea Press</a:t>
            </a:r>
            <a:b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en-US" dirty="0">
                <a:latin typeface="Arial" pitchFamily="34" charset="0"/>
                <a:cs typeface="Times New Roman" pitchFamily="18" charset="0"/>
                <a:hlinkClick r:id="rId2"/>
              </a:rPr>
              <a:t>http://www.greenteapress.com/thinkpython/thinkCSpy.pdf</a:t>
            </a:r>
            <a:r>
              <a:rPr lang="it-IT" dirty="0">
                <a:latin typeface="Arial" pitchFamily="34" charset="0"/>
                <a:cs typeface="Times New Roman" pitchFamily="18" charset="0"/>
              </a:rPr>
              <a:t> </a:t>
            </a:r>
            <a:endParaRPr lang="en-US" dirty="0">
              <a:latin typeface="Arial" pitchFamily="34" charset="0"/>
              <a:cs typeface="Times New Roman" pitchFamily="18" charset="0"/>
            </a:endParaRPr>
          </a:p>
          <a:p>
            <a:endParaRPr lang="en-US" sz="5100" spc="-5" dirty="0">
              <a:solidFill>
                <a:srgbClr val="727272"/>
              </a:solidFill>
              <a:latin typeface="Arial"/>
              <a:cs typeface="Arial"/>
            </a:endParaRPr>
          </a:p>
          <a:p>
            <a:pPr marL="255270" indent="-242570">
              <a:lnSpc>
                <a:spcPct val="120000"/>
              </a:lnSpc>
              <a:spcBef>
                <a:spcPts val="100"/>
              </a:spcBef>
              <a:buSzPct val="61111"/>
              <a:buFont typeface="Arial" panose="020B0604020202020204" pitchFamily="34" charset="0"/>
              <a:buChar char="●"/>
              <a:tabLst>
                <a:tab pos="255270" algn="l"/>
                <a:tab pos="255904" algn="l"/>
              </a:tabLst>
            </a:pP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Pensare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 da </a:t>
            </a: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informatico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, Allen Downey Jeffrey </a:t>
            </a: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Elkner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 Chris Meyers, Green Tea Press</a:t>
            </a:r>
            <a:b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it-IT" dirty="0">
                <a:latin typeface="Arial" pitchFamily="34" charset="0"/>
                <a:cs typeface="Times New Roman" pitchFamily="18" charset="0"/>
                <a:hlinkClick r:id="rId3"/>
              </a:rPr>
              <a:t>https://www.google.it/url?sa=t&amp;rct=j&amp;q=&amp;esrc=s&amp;source=web&amp;cd=1&amp;ved=2ahUKEwjp0ey754vfAhWIposKHZCEAVgQFjAAegQICBAC&amp;url=http%3A%2F%2Fwww.python.it%2Fdoc%2FHowtothink%2FHowToThink_ITA.pdf.gz&amp;usg=AOvVaw0HZS7xER--MQ5yMI2a1KIl</a:t>
            </a:r>
            <a:r>
              <a:rPr lang="it-IT" dirty="0">
                <a:latin typeface="Arial" pitchFamily="34" charset="0"/>
                <a:cs typeface="Times New Roman" pitchFamily="18" charset="0"/>
              </a:rPr>
              <a:t> </a:t>
            </a:r>
            <a:endParaRPr lang="en-US" dirty="0">
              <a:latin typeface="Arial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sz="5100" spc="-5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A </a:t>
            </a: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WhirlWind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 Tour of Python, Jake </a:t>
            </a:r>
            <a:r>
              <a:rPr lang="en-US" sz="5100" spc="-5" dirty="0" err="1">
                <a:solidFill>
                  <a:srgbClr val="727272"/>
                </a:solidFill>
                <a:latin typeface="Arial"/>
                <a:cs typeface="Arial"/>
              </a:rPr>
              <a:t>VanderPlas</a:t>
            </a:r>
            <a: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  <a:t>, O’REILLY</a:t>
            </a:r>
            <a:br>
              <a:rPr lang="en-US" sz="5100" spc="-5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en-US" dirty="0">
                <a:latin typeface="Arial" pitchFamily="34" charset="0"/>
                <a:cs typeface="Times New Roman" pitchFamily="18" charset="0"/>
                <a:hlinkClick r:id="rId4"/>
              </a:rPr>
              <a:t>https://s3-us-west-2.amazonaws.com/python-notes/a-whirlwind-tour-of-python-2.pdf</a:t>
            </a:r>
            <a:endParaRPr lang="en-US" dirty="0">
              <a:latin typeface="Arial" pitchFamily="34" charset="0"/>
              <a:cs typeface="Times New Roman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179E4059-EF89-4AE1-975C-D788E0A362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3273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Operatori di Identità e Appartenenza</a:t>
            </a:r>
            <a:endParaRPr lang="en-US" dirty="0"/>
          </a:p>
        </p:txBody>
      </p:sp>
      <p:pic>
        <p:nvPicPr>
          <p:cNvPr id="3" name="Segnaposto contenuto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24150" y="2348880"/>
            <a:ext cx="6743700" cy="2952750"/>
          </a:xfrm>
          <a:prstGeom prst="rect">
            <a:avLst/>
          </a:prstGeom>
        </p:spPr>
      </p:pic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4E748634-F2EF-49D7-9DC5-99D9896C2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7309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Tipi di Dato Semplice</a:t>
            </a:r>
            <a:endParaRPr lang="en-US" dirty="0"/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46B2CED-223A-4874-B1C8-D64D04162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844824"/>
            <a:ext cx="11172825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9703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Tipi di Dato Strutturati</a:t>
            </a:r>
            <a:endParaRPr lang="en-US" dirty="0"/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A4C3BAC-6EA6-4C66-BAEC-8ADE3EAF7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grpSp>
        <p:nvGrpSpPr>
          <p:cNvPr id="6" name="Gruppo 5"/>
          <p:cNvGrpSpPr/>
          <p:nvPr/>
        </p:nvGrpSpPr>
        <p:grpSpPr>
          <a:xfrm>
            <a:off x="1000125" y="2276872"/>
            <a:ext cx="10191750" cy="2481436"/>
            <a:chOff x="1000125" y="1484784"/>
            <a:chExt cx="10191750" cy="2481436"/>
          </a:xfrm>
        </p:grpSpPr>
        <p:pic>
          <p:nvPicPr>
            <p:cNvPr id="3" name="Immagine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90612" y="1484784"/>
              <a:ext cx="10010775" cy="1809750"/>
            </a:xfrm>
            <a:prstGeom prst="rect">
              <a:avLst/>
            </a:prstGeom>
          </p:spPr>
        </p:pic>
        <p:pic>
          <p:nvPicPr>
            <p:cNvPr id="4" name="Immagine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00125" y="2708920"/>
              <a:ext cx="10191750" cy="12573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837097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List </a:t>
            </a:r>
            <a:r>
              <a:rPr lang="it-IT" dirty="0" err="1"/>
              <a:t>Indexing</a:t>
            </a:r>
            <a:r>
              <a:rPr lang="it-IT" dirty="0"/>
              <a:t> and </a:t>
            </a:r>
            <a:r>
              <a:rPr lang="it-IT" dirty="0" err="1"/>
              <a:t>Slicing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consente l’accesso ai tipi di dato composto mediante l’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indexing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e lo 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slicing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. </a:t>
            </a: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L’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indexing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consente di accedere ad un singolo elemento dell’oggetto: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pPr marL="0" indent="0">
              <a:buNone/>
            </a:pPr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5683F18-FCF2-4E1D-AB22-5263A024E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62445" y="3429000"/>
            <a:ext cx="7467109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list = [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11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2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11</a:t>
            </a:r>
          </a:p>
          <a:p>
            <a:pPr lvl="0" eaLnBrk="0" hangingPunct="0"/>
            <a:r>
              <a:rPr lang="it-IT" altLang="en-US" sz="1600" dirty="0" err="1">
                <a:solidFill>
                  <a:srgbClr val="8888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-1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])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Stampa 11</a:t>
            </a:r>
          </a:p>
          <a:p>
            <a:pPr lvl="0" eaLnBrk="0" hangingPunct="0"/>
            <a:r>
              <a:rPr lang="it-IT" altLang="en-US" sz="1600" dirty="0" err="1">
                <a:solidFill>
                  <a:srgbClr val="8888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lang="it-IT" altLang="en-US" sz="1600" dirty="0">
                <a:solidFill>
                  <a:srgbClr val="6897B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-2</a:t>
            </a:r>
            <a:r>
              <a:rPr lang="it-IT" altLang="en-US" sz="1600" dirty="0">
                <a:solidFill>
                  <a:srgbClr val="A9B7C6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]) </a:t>
            </a:r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Stampa 7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Genera un errore:</a:t>
            </a:r>
            <a:r>
              <a:rPr kumimoji="0" lang="it-IT" altLang="en-US" sz="1600" b="0" i="0" u="none" strike="noStrike" cap="none" normalizeH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list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index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out of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6" name="Immagin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056" y="5157192"/>
            <a:ext cx="4355232" cy="1290308"/>
          </a:xfrm>
          <a:prstGeom prst="rect">
            <a:avLst/>
          </a:prstGeom>
        </p:spPr>
      </p:pic>
      <p:sp>
        <p:nvSpPr>
          <p:cNvPr id="7" name="Rettangolo 6"/>
          <p:cNvSpPr/>
          <p:nvPr/>
        </p:nvSpPr>
        <p:spPr>
          <a:xfrm>
            <a:off x="983432" y="5319402"/>
            <a:ext cx="38164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>
                <a:solidFill>
                  <a:srgbClr val="727272"/>
                </a:solidFill>
                <a:latin typeface="Arial"/>
                <a:cs typeface="Arial"/>
              </a:rPr>
              <a:t>Schema di indicizzazione per la lista [2, 3, 5, 7, 11]</a:t>
            </a:r>
            <a:endParaRPr lang="it-IT" sz="2400" dirty="0"/>
          </a:p>
        </p:txBody>
      </p:sp>
      <p:cxnSp>
        <p:nvCxnSpPr>
          <p:cNvPr id="9" name="Connettore 2 8"/>
          <p:cNvCxnSpPr/>
          <p:nvPr/>
        </p:nvCxnSpPr>
        <p:spPr>
          <a:xfrm>
            <a:off x="4655840" y="5734900"/>
            <a:ext cx="1800200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585768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List </a:t>
            </a:r>
            <a:r>
              <a:rPr lang="it-IT" dirty="0" err="1"/>
              <a:t>Indexing</a:t>
            </a:r>
            <a:r>
              <a:rPr lang="it-IT" dirty="0"/>
              <a:t> and </a:t>
            </a:r>
            <a:r>
              <a:rPr lang="it-IT" dirty="0" err="1"/>
              <a:t>Slicing</a:t>
            </a:r>
            <a:endParaRPr lang="it-IT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Lo 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slicing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permette l’accesso ad elementi multipli:</a:t>
            </a:r>
          </a:p>
          <a:p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Sia 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l’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indexing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che lo </a:t>
            </a:r>
            <a:r>
              <a:rPr lang="it-IT" sz="2600" i="1" dirty="0" err="1">
                <a:solidFill>
                  <a:srgbClr val="727272"/>
                </a:solidFill>
                <a:latin typeface="Arial"/>
                <a:cs typeface="Arial"/>
              </a:rPr>
              <a:t>slicing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possono anche essere usati per settare i valori di dati composti.</a:t>
            </a:r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i="1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48EB0CE3-336F-42FA-A0E0-14DB69A87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48000" y="2531582"/>
            <a:ext cx="6726521" cy="1323439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list = 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7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11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la lista [2, 3, 5]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(list[: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la lista [2, 3, 5]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(list[:])    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la lista [2, 3, 5, 7, 11]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(list[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])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Stampa la lista [2, 5]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325138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Statement Condizionali: </a:t>
            </a:r>
            <a:r>
              <a:rPr lang="it-IT" i="1" dirty="0" err="1"/>
              <a:t>if</a:t>
            </a:r>
            <a:r>
              <a:rPr lang="it-IT" dirty="0"/>
              <a:t>, </a:t>
            </a:r>
            <a:r>
              <a:rPr lang="it-IT" i="1" dirty="0" err="1"/>
              <a:t>elif</a:t>
            </a:r>
            <a:r>
              <a:rPr lang="it-IT" dirty="0"/>
              <a:t> e </a:t>
            </a:r>
            <a:r>
              <a:rPr lang="it-IT" i="1" dirty="0"/>
              <a:t>else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Consentono al programmatore di eseguire determinati blocchi di codice sulla base di condizioni booleane: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DC46D9A3-F8AC-4A77-B569-9420418E0D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24731" y="2716465"/>
            <a:ext cx="7343677" cy="2800767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hangingPunct="0"/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 -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15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==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"è zero"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elif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&gt;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"è positivo"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elif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x &lt;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"è negativo"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else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(x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"è qualcosa che non ho mai visto prima ... "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rgbClr val="A9B7C6"/>
              </a:solidFill>
              <a:effectLst/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eaLnBrk="0" hangingPunct="0"/>
            <a:r>
              <a:rPr lang="it-IT" altLang="en-US" sz="1600" dirty="0">
                <a:solidFill>
                  <a:srgbClr val="80808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 Output: - 15 è negativo</a:t>
            </a:r>
            <a:endParaRPr lang="it-IT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9201516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Ciclo </a:t>
            </a:r>
            <a:r>
              <a:rPr lang="it-IT" i="1" dirty="0"/>
              <a:t>for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838200" y="1412776"/>
            <a:ext cx="10515600" cy="4351338"/>
          </a:xfrm>
        </p:spPr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I cicli consentono di eseguire ripetutamente un certo blocco di codice. Se volessi ad esempio stampare ogni elemento di una lista potrei sfruttare il ciclo </a:t>
            </a:r>
            <a:r>
              <a:rPr lang="it-IT" sz="2600" i="1" dirty="0">
                <a:solidFill>
                  <a:srgbClr val="C00000"/>
                </a:solidFill>
                <a:latin typeface="Arial"/>
                <a:cs typeface="Arial"/>
              </a:rPr>
              <a:t>for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nel seguente modo: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L’oggetto alla destra della clausola “</a:t>
            </a:r>
            <a:r>
              <a:rPr lang="it-IT" sz="2600" i="1" dirty="0">
                <a:solidFill>
                  <a:srgbClr val="C00000"/>
                </a:solidFill>
                <a:latin typeface="Arial"/>
                <a:cs typeface="Arial"/>
              </a:rPr>
              <a:t>in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” deve essere un iteratore, uno degli iteratori più utilizzati in </a:t>
            </a:r>
            <a:r>
              <a:rPr lang="it-IT" sz="2600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è il </a:t>
            </a:r>
            <a:r>
              <a:rPr lang="it-IT" sz="2600" i="1" dirty="0" err="1">
                <a:solidFill>
                  <a:srgbClr val="C00000"/>
                </a:solidFill>
                <a:latin typeface="Arial"/>
                <a:cs typeface="Arial"/>
              </a:rPr>
              <a:t>range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: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233172B-44FE-4610-86F5-0533326239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848000" y="2780928"/>
            <a:ext cx="3640740" cy="107721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element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8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]: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element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A492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 '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2 3 4 8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848000" y="5160094"/>
            <a:ext cx="3764172" cy="1077218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for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in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range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(i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A492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 '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0 1 2 3 4 5 6 7 8 9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1438165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Ciclo </a:t>
            </a:r>
            <a:r>
              <a:rPr lang="it-IT" i="1" dirty="0" err="1"/>
              <a:t>while</a:t>
            </a:r>
            <a:endParaRPr lang="it-IT" i="1" dirty="0"/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>
          <a:xfrm>
            <a:off x="838200" y="1412776"/>
            <a:ext cx="10515600" cy="4351338"/>
          </a:xfrm>
        </p:spPr>
        <p:txBody>
          <a:bodyPr>
            <a:normAutofit/>
          </a:bodyPr>
          <a:lstStyle/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Il ciclo </a:t>
            </a:r>
            <a:r>
              <a:rPr lang="it-IT" sz="2600" i="1" dirty="0" err="1">
                <a:solidFill>
                  <a:srgbClr val="C00000"/>
                </a:solidFill>
                <a:latin typeface="Arial"/>
                <a:cs typeface="Arial"/>
              </a:rPr>
              <a:t>while</a:t>
            </a:r>
            <a:r>
              <a:rPr lang="it-IT" sz="2600" i="1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itera fino a quando una determinata condizione booleana viene raggiunta: 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L’argomento del ciclo </a:t>
            </a:r>
            <a:r>
              <a:rPr lang="it-IT" sz="2600" i="1" dirty="0" err="1">
                <a:solidFill>
                  <a:srgbClr val="C00000"/>
                </a:solidFill>
                <a:latin typeface="Arial"/>
                <a:cs typeface="Arial"/>
              </a:rPr>
              <a:t>while</a:t>
            </a:r>
            <a:r>
              <a:rPr lang="it-IT" sz="2600" dirty="0">
                <a:solidFill>
                  <a:srgbClr val="727272"/>
                </a:solidFill>
                <a:latin typeface="Arial"/>
                <a:cs typeface="Arial"/>
              </a:rPr>
              <a:t> viene valutato come condizione booleana; il blocco di codice contenuto nel ciclo viene eseguito fino a quando la condizione booleana risulta vera (True). </a:t>
            </a: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  <a:p>
            <a:endParaRPr lang="it-IT" sz="2600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16212A9-3655-4C11-835B-B1D3667A82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48000" y="2420888"/>
            <a:ext cx="3764172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i &lt;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10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(i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A492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end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A8759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' '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i +=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0 1 2 3 4 5 6 7 8 9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39061171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i="1" dirty="0"/>
              <a:t>Break</a:t>
            </a:r>
            <a:r>
              <a:rPr lang="it-IT" dirty="0"/>
              <a:t> e </a:t>
            </a:r>
            <a:r>
              <a:rPr lang="it-IT" i="1" dirty="0"/>
              <a:t>Continue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Break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e </a:t>
            </a:r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continue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sono due </a:t>
            </a:r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statement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del linguaggio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che possono essere usati per controllare/modificare il flusso di esecuzione di un ciclo:</a:t>
            </a:r>
          </a:p>
          <a:p>
            <a:pPr lvl="5"/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Break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interrompe l’esecuzione di un ciclo;</a:t>
            </a:r>
          </a:p>
          <a:p>
            <a:pPr lvl="5"/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Continue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salta l’esecuzione del codice che segue lo </a:t>
            </a:r>
            <a:r>
              <a:rPr lang="it-IT" i="1" dirty="0">
                <a:solidFill>
                  <a:srgbClr val="727272"/>
                </a:solidFill>
                <a:latin typeface="Arial"/>
                <a:cs typeface="Arial"/>
              </a:rPr>
              <a:t>statement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all’intero del ciclo e passa all’iterazione successiva.</a:t>
            </a:r>
          </a:p>
          <a:p>
            <a:endParaRPr lang="it-IT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45F72851-5321-4FA4-8491-7DA3FEE06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87714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Definizione e Utilizzo di Funzioni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Una funzione rappresenta un blocco di codice a cui viene assegnato un nome. Il codice di una funzione può essere invocato </a:t>
            </a:r>
            <a:r>
              <a:rPr lang="it-IT" dirty="0" err="1">
                <a:solidFill>
                  <a:srgbClr val="727272"/>
                </a:solidFill>
                <a:latin typeface="Arial"/>
                <a:cs typeface="Arial"/>
              </a:rPr>
              <a:t>usado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 le parentesi tonde “</a:t>
            </a:r>
            <a:r>
              <a:rPr lang="it-IT" dirty="0">
                <a:solidFill>
                  <a:srgbClr val="C00000"/>
                </a:solidFill>
                <a:latin typeface="Arial"/>
                <a:cs typeface="Arial"/>
              </a:rPr>
              <a:t>()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C657258E-6A1A-4373-8D6A-5C1AE73AEA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848000" y="3356992"/>
            <a:ext cx="8496000" cy="1569660"/>
          </a:xfrm>
          <a:prstGeom prst="rect">
            <a:avLst/>
          </a:prstGeom>
          <a:solidFill>
            <a:srgbClr val="2B2B2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def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FFC66D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RealImag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(val):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return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val.real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CC7832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val.imag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8888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print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 err="1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RealImag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1.0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+ 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6897BB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5j</a:t>
            </a: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))</a:t>
            </a: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b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A9B7C6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kumimoji="0" lang="it-IT" altLang="en-US" sz="1600" b="0" i="0" u="none" strike="noStrike" cap="none" normalizeH="0" baseline="0" dirty="0">
                <a:ln>
                  <a:noFill/>
                </a:ln>
                <a:solidFill>
                  <a:srgbClr val="808080"/>
                </a:solidFill>
                <a:effectLst/>
                <a:latin typeface="Courier New" panose="02070309020205020404" pitchFamily="49" charset="0"/>
                <a:cs typeface="Courier New" panose="02070309020205020404" pitchFamily="49" charset="0"/>
              </a:rPr>
              <a:t># Output: (1.0, 5.0)</a:t>
            </a:r>
            <a:endParaRPr kumimoji="0" lang="it-IT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5598764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Interprete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pc="-5" dirty="0">
                <a:solidFill>
                  <a:srgbClr val="727272"/>
                </a:solidFill>
                <a:latin typeface="Arial"/>
                <a:cs typeface="Arial"/>
              </a:rPr>
              <a:t>Python dispone di un </a:t>
            </a:r>
            <a:r>
              <a:rPr lang="en-US" spc="-5" dirty="0" err="1">
                <a:solidFill>
                  <a:srgbClr val="727272"/>
                </a:solidFill>
                <a:latin typeface="Arial"/>
                <a:cs typeface="Arial"/>
              </a:rPr>
              <a:t>interprete</a:t>
            </a:r>
            <a:r>
              <a:rPr lang="en-US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pc="-5" dirty="0" err="1">
                <a:solidFill>
                  <a:srgbClr val="727272"/>
                </a:solidFill>
                <a:latin typeface="Arial"/>
                <a:cs typeface="Arial"/>
              </a:rPr>
              <a:t>interattivo</a:t>
            </a:r>
            <a:r>
              <a:rPr lang="en-US" spc="-5" dirty="0">
                <a:solidFill>
                  <a:srgbClr val="727272"/>
                </a:solidFill>
                <a:latin typeface="Arial"/>
                <a:cs typeface="Arial"/>
              </a:rPr>
              <a:t> molto </a:t>
            </a:r>
            <a:r>
              <a:rPr lang="en-US" spc="-5" dirty="0" err="1">
                <a:solidFill>
                  <a:srgbClr val="727272"/>
                </a:solidFill>
                <a:latin typeface="Arial"/>
                <a:cs typeface="Arial"/>
              </a:rPr>
              <a:t>comodo</a:t>
            </a:r>
            <a:r>
              <a:rPr lang="en-US" spc="-5" dirty="0">
                <a:solidFill>
                  <a:srgbClr val="727272"/>
                </a:solidFill>
                <a:latin typeface="Arial"/>
                <a:cs typeface="Arial"/>
              </a:rPr>
              <a:t> e </a:t>
            </a:r>
            <a:r>
              <a:rPr lang="en-US" spc="-5" dirty="0" err="1">
                <a:solidFill>
                  <a:srgbClr val="727272"/>
                </a:solidFill>
                <a:latin typeface="Arial"/>
                <a:cs typeface="Arial"/>
              </a:rPr>
              <a:t>potente</a:t>
            </a:r>
            <a:r>
              <a:rPr lang="en-US" spc="-5" dirty="0">
                <a:solidFill>
                  <a:srgbClr val="727272"/>
                </a:solidFill>
                <a:latin typeface="Arial"/>
                <a:cs typeface="Arial"/>
              </a:rPr>
              <a:t>:</a:t>
            </a:r>
          </a:p>
          <a:p>
            <a:pPr lvl="5"/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Avvio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: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digitare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python al prompt di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una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shell</a:t>
            </a:r>
          </a:p>
          <a:p>
            <a:pPr lvl="5"/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Appare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così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il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prompt &gt;&gt;&gt; pronto a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ricevere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comandi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.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Possiamo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a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questo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punto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inserire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qualsiasi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costrutto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che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verrà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interpretato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 al </a:t>
            </a:r>
            <a:r>
              <a:rPr lang="en-US" sz="2800" spc="-5" dirty="0" err="1">
                <a:solidFill>
                  <a:srgbClr val="727272"/>
                </a:solidFill>
                <a:latin typeface="Arial"/>
                <a:cs typeface="Arial"/>
              </a:rPr>
              <a:t>volo</a:t>
            </a:r>
            <a:r>
              <a:rPr lang="en-US" sz="2800" spc="-5" dirty="0">
                <a:solidFill>
                  <a:srgbClr val="727272"/>
                </a:solidFill>
                <a:latin typeface="Arial"/>
                <a:cs typeface="Arial"/>
              </a:rPr>
              <a:t>:</a:t>
            </a:r>
          </a:p>
          <a:p>
            <a:pPr lvl="5"/>
            <a:endParaRPr lang="en-US" i="1" dirty="0"/>
          </a:p>
          <a:p>
            <a:pPr marL="622800" lvl="5" indent="0">
              <a:buNone/>
            </a:pPr>
            <a:r>
              <a:rPr lang="en-US" i="1" dirty="0">
                <a:solidFill>
                  <a:srgbClr val="C0504D"/>
                </a:solidFill>
              </a:rPr>
              <a:t>&gt;&gt;&gt; 3+5</a:t>
            </a:r>
          </a:p>
          <a:p>
            <a:pPr marL="622800" lvl="5" indent="0">
              <a:buNone/>
            </a:pPr>
            <a:r>
              <a:rPr lang="en-US" i="1" dirty="0">
                <a:solidFill>
                  <a:srgbClr val="C0504D"/>
                </a:solidFill>
              </a:rPr>
              <a:t>8</a:t>
            </a:r>
          </a:p>
          <a:p>
            <a:pPr marL="622800" lvl="5" indent="0">
              <a:buNone/>
            </a:pPr>
            <a:r>
              <a:rPr lang="en-US" i="1" dirty="0">
                <a:solidFill>
                  <a:srgbClr val="C0504D"/>
                </a:solidFill>
              </a:rPr>
              <a:t>&gt;&gt;&gt; “Hello World!”</a:t>
            </a:r>
          </a:p>
          <a:p>
            <a:pPr marL="622800" lvl="5" indent="0">
              <a:buNone/>
            </a:pPr>
            <a:r>
              <a:rPr lang="en-US" i="1" dirty="0">
                <a:solidFill>
                  <a:srgbClr val="C0504D"/>
                </a:solidFill>
              </a:rPr>
              <a:t>Hello World</a:t>
            </a:r>
            <a:r>
              <a:rPr lang="en-US" i="1" dirty="0"/>
              <a:t> 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65633231-77D8-40D0-BF1B-B7C762F4E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343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Interprete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L’interprete è un file denominato:</a:t>
            </a:r>
          </a:p>
          <a:p>
            <a:pPr lvl="5"/>
            <a:r>
              <a:rPr lang="it-IT" sz="2800" spc="-5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sz="2800" spc="-5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z="2800" spc="-5" dirty="0">
                <a:solidFill>
                  <a:srgbClr val="727272"/>
                </a:solidFill>
                <a:latin typeface="Arial"/>
                <a:cs typeface="Arial"/>
              </a:rPr>
              <a:t>” su Unix</a:t>
            </a:r>
          </a:p>
          <a:p>
            <a:pPr lvl="5"/>
            <a:r>
              <a:rPr lang="it-IT" sz="2800" spc="-5" dirty="0">
                <a:solidFill>
                  <a:srgbClr val="727272"/>
                </a:solidFill>
                <a:latin typeface="Arial"/>
                <a:cs typeface="Arial"/>
              </a:rPr>
              <a:t>“python.exe” su Windows</a:t>
            </a:r>
          </a:p>
          <a:p>
            <a:pPr lvl="4"/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Se invocato senza argomenti presenta un’interfaccia interattiva;</a:t>
            </a:r>
          </a:p>
          <a:p>
            <a:pPr lvl="4"/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Può essere seguito dal nome di file contenente comandi 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. In tal caso il file verrà interpretato ed eseguito.</a:t>
            </a:r>
          </a:p>
          <a:p>
            <a:pPr lvl="4"/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I file sorgente 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 sono file di testo, generalmente con estensione “.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C4BC8DCB-28D1-470C-9BE7-57071C0F80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1222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PyCharm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b="1" spc="-5" dirty="0" err="1">
                <a:solidFill>
                  <a:srgbClr val="727272"/>
                </a:solidFill>
                <a:latin typeface="Arial"/>
                <a:cs typeface="Arial"/>
              </a:rPr>
              <a:t>PyCharm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 è un IDE (ambiente di sviluppo) per 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;</a:t>
            </a:r>
          </a:p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La versione Community (gratuita) del software si può scaricare a questo link: </a:t>
            </a:r>
            <a:b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</a:br>
            <a:r>
              <a:rPr lang="it-IT" dirty="0">
                <a:hlinkClick r:id="rId2"/>
              </a:rPr>
              <a:t>www.jetbrains.com/pycharm/download</a:t>
            </a:r>
            <a:r>
              <a:rPr lang="it-IT" dirty="0"/>
              <a:t> </a:t>
            </a:r>
          </a:p>
          <a:p>
            <a:endParaRPr lang="en-US" dirty="0"/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0860" y="3907917"/>
            <a:ext cx="2639317" cy="2639317"/>
          </a:xfrm>
          <a:prstGeom prst="rect">
            <a:avLst/>
          </a:prstGeom>
        </p:spPr>
      </p:pic>
      <p:grpSp>
        <p:nvGrpSpPr>
          <p:cNvPr id="9" name="Gruppo 8">
            <a:extLst>
              <a:ext uri="{FF2B5EF4-FFF2-40B4-BE49-F238E27FC236}">
                <a16:creationId xmlns:a16="http://schemas.microsoft.com/office/drawing/2014/main" id="{199D8C17-1D21-4C59-B302-AF372EE4090B}"/>
              </a:ext>
            </a:extLst>
          </p:cNvPr>
          <p:cNvGrpSpPr/>
          <p:nvPr/>
        </p:nvGrpSpPr>
        <p:grpSpPr>
          <a:xfrm>
            <a:off x="2279576" y="3665119"/>
            <a:ext cx="4011398" cy="2539129"/>
            <a:chOff x="2403597" y="3691293"/>
            <a:chExt cx="4734625" cy="2996916"/>
          </a:xfrm>
        </p:grpSpPr>
        <p:pic>
          <p:nvPicPr>
            <p:cNvPr id="6" name="Immagine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03597" y="3691293"/>
              <a:ext cx="4734625" cy="2996916"/>
            </a:xfrm>
            <a:prstGeom prst="rect">
              <a:avLst/>
            </a:prstGeom>
          </p:spPr>
        </p:pic>
        <p:sp>
          <p:nvSpPr>
            <p:cNvPr id="7" name="Ovale 6"/>
            <p:cNvSpPr/>
            <p:nvPr/>
          </p:nvSpPr>
          <p:spPr>
            <a:xfrm>
              <a:off x="4583832" y="4599191"/>
              <a:ext cx="2445191" cy="2070169"/>
            </a:xfrm>
            <a:prstGeom prst="ellipse">
              <a:avLst/>
            </a:prstGeom>
            <a:noFill/>
            <a:ln>
              <a:solidFill>
                <a:srgbClr val="C0504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8B01CD6C-B0FF-4E88-8818-42289CF86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5014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PyCharm</a:t>
            </a:r>
            <a:r>
              <a:rPr lang="en-US" dirty="0"/>
              <a:t> Portable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Se non volete/potete installare programmi sul vostro PC è disponibile una versione portabile a questo link: </a:t>
            </a:r>
          </a:p>
          <a:p>
            <a:pPr marL="0" indent="0" algn="ctr">
              <a:buNone/>
            </a:pPr>
            <a:r>
              <a:rPr lang="it-IT" sz="2000" dirty="0">
                <a:hlinkClick r:id="rId2"/>
              </a:rPr>
              <a:t>https://drive.google.com/file/d/1RHRdpVg3nRsDT5CItP0dBSxRQBeQV9-P</a:t>
            </a:r>
            <a:endParaRPr lang="it-IT" dirty="0"/>
          </a:p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Dopo aver scaricato la cartella </a:t>
            </a:r>
            <a:r>
              <a:rPr lang="it-IT" i="1" spc="-5" dirty="0">
                <a:solidFill>
                  <a:srgbClr val="727272"/>
                </a:solidFill>
                <a:latin typeface="Arial"/>
                <a:cs typeface="Arial"/>
              </a:rPr>
              <a:t>pycharm.zip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 occorre scompattarla. Al suo interno trovate due sottocartelle: </a:t>
            </a:r>
          </a:p>
          <a:p>
            <a:pPr lvl="5"/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Miniconda3-4.5.1-Windows-x86: contiene una versione 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portable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 dell’interprete 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Python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;</a:t>
            </a:r>
          </a:p>
          <a:p>
            <a:pPr lvl="5"/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PyCharmPortable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: contiene la versione </a:t>
            </a:r>
            <a:r>
              <a:rPr lang="it-IT" i="1" spc="-5" dirty="0" err="1">
                <a:solidFill>
                  <a:srgbClr val="727272"/>
                </a:solidFill>
                <a:latin typeface="Arial"/>
                <a:cs typeface="Arial"/>
              </a:rPr>
              <a:t>portable</a:t>
            </a:r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 di </a:t>
            </a:r>
            <a:r>
              <a:rPr lang="it-IT" spc="-5" dirty="0" err="1">
                <a:solidFill>
                  <a:srgbClr val="727272"/>
                </a:solidFill>
                <a:latin typeface="Arial"/>
                <a:cs typeface="Arial"/>
              </a:rPr>
              <a:t>PyCharm</a:t>
            </a:r>
            <a:endParaRPr lang="it-IT" spc="-5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" name="Segnaposto piè di pagina 4">
            <a:extLst>
              <a:ext uri="{FF2B5EF4-FFF2-40B4-BE49-F238E27FC236}">
                <a16:creationId xmlns:a16="http://schemas.microsoft.com/office/drawing/2014/main" id="{B386FE5C-76C2-42B2-9C3C-355482B623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199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Configurare </a:t>
            </a:r>
            <a:r>
              <a:rPr lang="it-IT" dirty="0" err="1"/>
              <a:t>PyCharm</a:t>
            </a:r>
            <a:r>
              <a:rPr lang="it-IT" dirty="0"/>
              <a:t> </a:t>
            </a:r>
            <a:r>
              <a:rPr lang="it-IT" dirty="0" err="1"/>
              <a:t>Portable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spc="-5" dirty="0">
                <a:solidFill>
                  <a:srgbClr val="727272"/>
                </a:solidFill>
                <a:latin typeface="Arial"/>
                <a:cs typeface="Arial"/>
              </a:rPr>
              <a:t>Doppio click sul l’eseguibile 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“</a:t>
            </a:r>
            <a:r>
              <a:rPr lang="it-IT" dirty="0">
                <a:solidFill>
                  <a:srgbClr val="C0504D"/>
                </a:solidFill>
                <a:latin typeface="Arial"/>
                <a:cs typeface="Arial"/>
              </a:rPr>
              <a:t>PyCharmPortable.exe</a:t>
            </a:r>
            <a:r>
              <a:rPr lang="it-IT" dirty="0">
                <a:solidFill>
                  <a:srgbClr val="727272"/>
                </a:solidFill>
                <a:latin typeface="Arial"/>
                <a:cs typeface="Arial"/>
              </a:rPr>
              <a:t>”:</a:t>
            </a:r>
            <a:endParaRPr lang="it-IT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1784" y="2949302"/>
            <a:ext cx="4086225" cy="1847850"/>
          </a:xfrm>
          <a:prstGeom prst="rect">
            <a:avLst/>
          </a:prstGeom>
        </p:spPr>
      </p:pic>
      <p:cxnSp>
        <p:nvCxnSpPr>
          <p:cNvPr id="6" name="Connettore 2 5"/>
          <p:cNvCxnSpPr/>
          <p:nvPr/>
        </p:nvCxnSpPr>
        <p:spPr>
          <a:xfrm>
            <a:off x="2848287" y="4210384"/>
            <a:ext cx="1512168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2435056" y="4036211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(1)</a:t>
            </a:r>
            <a:endParaRPr lang="it-IT" i="1" dirty="0"/>
          </a:p>
        </p:txBody>
      </p:sp>
      <p:cxnSp>
        <p:nvCxnSpPr>
          <p:cNvPr id="9" name="Connettore 2 8"/>
          <p:cNvCxnSpPr/>
          <p:nvPr/>
        </p:nvCxnSpPr>
        <p:spPr>
          <a:xfrm>
            <a:off x="2829814" y="4481411"/>
            <a:ext cx="3031689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2435056" y="4312134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600" i="1" dirty="0"/>
              <a:t>(2)</a:t>
            </a:r>
            <a:endParaRPr lang="it-IT" i="1" dirty="0"/>
          </a:p>
        </p:txBody>
      </p: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9FC26374-4D9B-4AF8-B923-61E717880E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053149"/>
      </p:ext>
    </p:extLst>
  </p:cSld>
  <p:clrMapOvr>
    <a:masterClrMapping/>
  </p:clrMapOvr>
</p:sld>
</file>

<file path=ppt/theme/theme1.xml><?xml version="1.0" encoding="utf-8"?>
<a:theme xmlns:a="http://schemas.openxmlformats.org/drawingml/2006/main" name="1_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128369</TotalTime>
  <Words>3684</Words>
  <Application>Microsoft Office PowerPoint</Application>
  <PresentationFormat>Widescreen</PresentationFormat>
  <Paragraphs>331</Paragraphs>
  <Slides>49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49</vt:i4>
      </vt:variant>
    </vt:vector>
  </HeadingPairs>
  <TitlesOfParts>
    <vt:vector size="54" baseType="lpstr">
      <vt:lpstr>Calibri Light</vt:lpstr>
      <vt:lpstr>Arial</vt:lpstr>
      <vt:lpstr>Courier New</vt:lpstr>
      <vt:lpstr>Calibri</vt:lpstr>
      <vt:lpstr>1_Personalizza struttura</vt:lpstr>
      <vt:lpstr>Introduzione al Linguaggio Python</vt:lpstr>
      <vt:lpstr>Cos’è Python?</vt:lpstr>
      <vt:lpstr>On Platform</vt:lpstr>
      <vt:lpstr>Materiale Utile</vt:lpstr>
      <vt:lpstr>Interprete</vt:lpstr>
      <vt:lpstr>Interprete</vt:lpstr>
      <vt:lpstr>PyCharm</vt:lpstr>
      <vt:lpstr>PyCharm Portable</vt:lpstr>
      <vt:lpstr>Come Configurare PyCharm Portable</vt:lpstr>
      <vt:lpstr>Come Configurare PyCharm Portable</vt:lpstr>
      <vt:lpstr>Come Configurare PyCharm Portable</vt:lpstr>
      <vt:lpstr>Creazione di un Progetto PyCharm</vt:lpstr>
      <vt:lpstr>Creazione di un Progetto PyCharm</vt:lpstr>
      <vt:lpstr>Creazione di un Progetto PyCharm</vt:lpstr>
      <vt:lpstr>Creazione di un Progetto PyCharm</vt:lpstr>
      <vt:lpstr>Creazione di un Progetto PyCharm</vt:lpstr>
      <vt:lpstr>Creazione di un Progetto PyCharm</vt:lpstr>
      <vt:lpstr>Creazione di un Progetto PyCharm</vt:lpstr>
      <vt:lpstr>Creazione di un Progetto PyCharm</vt:lpstr>
      <vt:lpstr>Un Tour Veloce della Sintassi Python</vt:lpstr>
      <vt:lpstr>Un Tour Veloce della Sintassi Python</vt:lpstr>
      <vt:lpstr>Un Tour Veloce della Sintassi Python</vt:lpstr>
      <vt:lpstr>Un Tour Veloce della Sintassi Python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La Semantica di Python: Variabili e Oggetti</vt:lpstr>
      <vt:lpstr>Gli Operatori Aritmetici</vt:lpstr>
      <vt:lpstr>Gli Operatori Aritmetici</vt:lpstr>
      <vt:lpstr>Gli Operatori Aritmetici</vt:lpstr>
      <vt:lpstr>Gli Operatori Aritmetici</vt:lpstr>
      <vt:lpstr>Gli Operatori di Confronto</vt:lpstr>
      <vt:lpstr>Gli Operatori Booleani</vt:lpstr>
      <vt:lpstr>Operatori di Identità e Appartenenza</vt:lpstr>
      <vt:lpstr>Tipi di Dato Semplice</vt:lpstr>
      <vt:lpstr>Tipi di Dato Strutturati</vt:lpstr>
      <vt:lpstr>List Indexing and Slicing</vt:lpstr>
      <vt:lpstr>List Indexing and Slicing</vt:lpstr>
      <vt:lpstr>Statement Condizionali: if, elif e else</vt:lpstr>
      <vt:lpstr>Ciclo for</vt:lpstr>
      <vt:lpstr>Ciclo while</vt:lpstr>
      <vt:lpstr>Break e Continue</vt:lpstr>
      <vt:lpstr>Definizione e Utilizzo di Funzioni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Introduzione al Linguaggio Python</dc:title>
  <cp:lastModifiedBy>FEDERICO BOLELLI</cp:lastModifiedBy>
  <cp:revision>4</cp:revision>
  <cp:lastPrinted>2018-12-10T18:16:02Z</cp:lastPrinted>
  <dcterms:modified xsi:type="dcterms:W3CDTF">2019-12-02T21:57:55Z</dcterms:modified>
</cp:coreProperties>
</file>